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9" r:id="rId2"/>
    <p:sldId id="260" r:id="rId3"/>
    <p:sldId id="261" r:id="rId4"/>
    <p:sldId id="262" r:id="rId5"/>
    <p:sldId id="283" r:id="rId6"/>
    <p:sldId id="282" r:id="rId7"/>
    <p:sldId id="275" r:id="rId8"/>
    <p:sldId id="290" r:id="rId9"/>
    <p:sldId id="300" r:id="rId10"/>
    <p:sldId id="302" r:id="rId11"/>
    <p:sldId id="303" r:id="rId12"/>
    <p:sldId id="272" r:id="rId13"/>
    <p:sldId id="287" r:id="rId14"/>
    <p:sldId id="297" r:id="rId15"/>
    <p:sldId id="288" r:id="rId16"/>
    <p:sldId id="270" r:id="rId17"/>
    <p:sldId id="304" r:id="rId18"/>
    <p:sldId id="285" r:id="rId19"/>
    <p:sldId id="292" r:id="rId20"/>
    <p:sldId id="309" r:id="rId21"/>
    <p:sldId id="308" r:id="rId22"/>
    <p:sldId id="296" r:id="rId23"/>
    <p:sldId id="257" r:id="rId24"/>
    <p:sldId id="258" r:id="rId25"/>
    <p:sldId id="289" r:id="rId26"/>
    <p:sldId id="298" r:id="rId27"/>
    <p:sldId id="299" r:id="rId28"/>
    <p:sldId id="294" r:id="rId29"/>
    <p:sldId id="305" r:id="rId30"/>
    <p:sldId id="295" r:id="rId31"/>
    <p:sldId id="291" r:id="rId32"/>
    <p:sldId id="269" r:id="rId33"/>
    <p:sldId id="306" r:id="rId34"/>
    <p:sldId id="307" r:id="rId35"/>
    <p:sldId id="268" r:id="rId36"/>
    <p:sldId id="284" r:id="rId37"/>
    <p:sldId id="274" r:id="rId38"/>
    <p:sldId id="277" r:id="rId39"/>
    <p:sldId id="278" r:id="rId40"/>
    <p:sldId id="26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3453" autoAdjust="0"/>
  </p:normalViewPr>
  <p:slideViewPr>
    <p:cSldViewPr snapToGrid="0">
      <p:cViewPr varScale="1">
        <p:scale>
          <a:sx n="105" d="100"/>
          <a:sy n="105" d="100"/>
        </p:scale>
        <p:origin x="7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6DFC2-C62A-4C2D-B698-2A053D6ABB3B}"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046C645-56C6-4AD0-903E-9B70E2C15C5F}">
      <dgm:prSet custT="1"/>
      <dgm:spPr/>
      <dgm:t>
        <a:bodyPr/>
        <a:lstStyle/>
        <a:p>
          <a:r>
            <a:rPr lang="en-US" sz="2000" dirty="0">
              <a:latin typeface="+mn-lt"/>
              <a:ea typeface="Cambria" panose="02040503050406030204" pitchFamily="18" charset="0"/>
            </a:rPr>
            <a:t>NDWI does not work well in urban settings due to interferences from the built environment</a:t>
          </a:r>
        </a:p>
      </dgm:t>
    </dgm:pt>
    <dgm:pt modelId="{181CE659-56BF-4604-9DB3-DD793459DCFD}" type="parTrans" cxnId="{586EBE3A-44A3-480A-AA13-2BA567484258}">
      <dgm:prSet/>
      <dgm:spPr/>
      <dgm:t>
        <a:bodyPr/>
        <a:lstStyle/>
        <a:p>
          <a:endParaRPr lang="en-US" sz="1800"/>
        </a:p>
      </dgm:t>
    </dgm:pt>
    <dgm:pt modelId="{E0A88C2E-D2D6-4269-9A89-7D1736711B3F}" type="sibTrans" cxnId="{586EBE3A-44A3-480A-AA13-2BA567484258}">
      <dgm:prSet/>
      <dgm:spPr/>
      <dgm:t>
        <a:bodyPr/>
        <a:lstStyle/>
        <a:p>
          <a:endParaRPr lang="en-US" sz="1800"/>
        </a:p>
      </dgm:t>
    </dgm:pt>
    <dgm:pt modelId="{C3D94B61-32B6-48AC-9725-69253C18C370}">
      <dgm:prSet custT="1"/>
      <dgm:spPr/>
      <dgm:t>
        <a:bodyPr/>
        <a:lstStyle/>
        <a:p>
          <a:r>
            <a:rPr lang="en-US" sz="2000" dirty="0">
              <a:latin typeface="+mn-lt"/>
              <a:ea typeface="Cambria" panose="02040503050406030204" pitchFamily="18" charset="0"/>
            </a:rPr>
            <a:t>High resolution imagery does not include the required SWIR band to calculate MNDWI</a:t>
          </a:r>
        </a:p>
      </dgm:t>
    </dgm:pt>
    <dgm:pt modelId="{2BF8A543-07B9-4460-A841-ABFC7107DABF}" type="parTrans" cxnId="{69DAA003-C3F1-4A87-AB68-FEE287DC0C2C}">
      <dgm:prSet/>
      <dgm:spPr/>
      <dgm:t>
        <a:bodyPr/>
        <a:lstStyle/>
        <a:p>
          <a:endParaRPr lang="en-US" sz="1800"/>
        </a:p>
      </dgm:t>
    </dgm:pt>
    <dgm:pt modelId="{4A1579EC-3FB4-4296-A448-5E48E727A02B}" type="sibTrans" cxnId="{69DAA003-C3F1-4A87-AB68-FEE287DC0C2C}">
      <dgm:prSet/>
      <dgm:spPr/>
      <dgm:t>
        <a:bodyPr/>
        <a:lstStyle/>
        <a:p>
          <a:endParaRPr lang="en-US" sz="1800"/>
        </a:p>
      </dgm:t>
    </dgm:pt>
    <dgm:pt modelId="{4A3E3151-2FD3-4331-B1BB-6755F3022179}">
      <dgm:prSet custT="1"/>
      <dgm:spPr/>
      <dgm:t>
        <a:bodyPr/>
        <a:lstStyle/>
        <a:p>
          <a:r>
            <a:rPr lang="en-US" sz="2000" dirty="0">
              <a:latin typeface="+mn-lt"/>
              <a:ea typeface="Cambria" panose="02040503050406030204" pitchFamily="18" charset="0"/>
            </a:rPr>
            <a:t>Attempts at using a combination of indices and bands may fall short of mapping the true flooding extent</a:t>
          </a:r>
        </a:p>
      </dgm:t>
    </dgm:pt>
    <dgm:pt modelId="{93AF3201-C052-4CC5-969E-8EA098CDC586}" type="parTrans" cxnId="{F96133F2-2301-4D13-9765-DE4C1C2C9087}">
      <dgm:prSet/>
      <dgm:spPr/>
      <dgm:t>
        <a:bodyPr/>
        <a:lstStyle/>
        <a:p>
          <a:endParaRPr lang="en-US" sz="1800"/>
        </a:p>
      </dgm:t>
    </dgm:pt>
    <dgm:pt modelId="{DA5E4790-5574-4729-B67A-E35741213959}" type="sibTrans" cxnId="{F96133F2-2301-4D13-9765-DE4C1C2C9087}">
      <dgm:prSet/>
      <dgm:spPr/>
      <dgm:t>
        <a:bodyPr/>
        <a:lstStyle/>
        <a:p>
          <a:endParaRPr lang="en-US" sz="1800"/>
        </a:p>
      </dgm:t>
    </dgm:pt>
    <dgm:pt modelId="{C2E183A0-3066-45EB-A754-30685F3A6B05}">
      <dgm:prSet custT="1"/>
      <dgm:spPr/>
      <dgm:t>
        <a:bodyPr/>
        <a:lstStyle/>
        <a:p>
          <a:r>
            <a:rPr lang="en-US" sz="2000" dirty="0">
              <a:latin typeface="+mn-lt"/>
              <a:ea typeface="Cambria" panose="02040503050406030204" pitchFamily="18" charset="0"/>
            </a:rPr>
            <a:t>Building shadows look visually similar to flood waters and can be misidentified</a:t>
          </a:r>
        </a:p>
      </dgm:t>
    </dgm:pt>
    <dgm:pt modelId="{9839A496-AE39-4E3A-91BA-C8817916EF96}" type="parTrans" cxnId="{1EB7C513-B627-4C26-A64F-815F8EA6018F}">
      <dgm:prSet/>
      <dgm:spPr/>
      <dgm:t>
        <a:bodyPr/>
        <a:lstStyle/>
        <a:p>
          <a:endParaRPr lang="en-US" sz="1800"/>
        </a:p>
      </dgm:t>
    </dgm:pt>
    <dgm:pt modelId="{32E6B1DB-4133-473F-B35B-AE5CE7D59D3D}" type="sibTrans" cxnId="{1EB7C513-B627-4C26-A64F-815F8EA6018F}">
      <dgm:prSet/>
      <dgm:spPr/>
      <dgm:t>
        <a:bodyPr/>
        <a:lstStyle/>
        <a:p>
          <a:endParaRPr lang="en-US" sz="1800"/>
        </a:p>
      </dgm:t>
    </dgm:pt>
    <dgm:pt modelId="{3A8AB12C-4733-461B-9477-BFEACAC07A67}" type="pres">
      <dgm:prSet presAssocID="{AC96DFC2-C62A-4C2D-B698-2A053D6ABB3B}" presName="root" presStyleCnt="0">
        <dgm:presLayoutVars>
          <dgm:dir/>
          <dgm:resizeHandles val="exact"/>
        </dgm:presLayoutVars>
      </dgm:prSet>
      <dgm:spPr/>
    </dgm:pt>
    <dgm:pt modelId="{079995B1-893B-457F-AF5F-0614A093A987}" type="pres">
      <dgm:prSet presAssocID="{AC96DFC2-C62A-4C2D-B698-2A053D6ABB3B}" presName="container" presStyleCnt="0">
        <dgm:presLayoutVars>
          <dgm:dir/>
          <dgm:resizeHandles val="exact"/>
        </dgm:presLayoutVars>
      </dgm:prSet>
      <dgm:spPr/>
    </dgm:pt>
    <dgm:pt modelId="{6DF7360C-32E2-4F6A-A95B-38B84473189B}" type="pres">
      <dgm:prSet presAssocID="{E046C645-56C6-4AD0-903E-9B70E2C15C5F}" presName="compNode" presStyleCnt="0"/>
      <dgm:spPr/>
    </dgm:pt>
    <dgm:pt modelId="{E0F69DD0-C7FC-4DEB-A03E-C8D49C704D2A}" type="pres">
      <dgm:prSet presAssocID="{E046C645-56C6-4AD0-903E-9B70E2C15C5F}" presName="iconBgRect" presStyleLbl="bgShp" presStyleIdx="0" presStyleCnt="4"/>
      <dgm:spPr/>
    </dgm:pt>
    <dgm:pt modelId="{6BEAB37D-0035-4DE1-B5A2-87F08AF1BCCA}" type="pres">
      <dgm:prSet presAssocID="{E046C645-56C6-4AD0-903E-9B70E2C15C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4F17FE42-621D-4198-A1A9-0D638736CFF9}" type="pres">
      <dgm:prSet presAssocID="{E046C645-56C6-4AD0-903E-9B70E2C15C5F}" presName="spaceRect" presStyleCnt="0"/>
      <dgm:spPr/>
    </dgm:pt>
    <dgm:pt modelId="{8240320C-4B41-421B-A5A3-AC76EC4B65B7}" type="pres">
      <dgm:prSet presAssocID="{E046C645-56C6-4AD0-903E-9B70E2C15C5F}" presName="textRect" presStyleLbl="revTx" presStyleIdx="0" presStyleCnt="4">
        <dgm:presLayoutVars>
          <dgm:chMax val="1"/>
          <dgm:chPref val="1"/>
        </dgm:presLayoutVars>
      </dgm:prSet>
      <dgm:spPr/>
    </dgm:pt>
    <dgm:pt modelId="{2E6012F8-15BB-45BA-A341-852E155A1020}" type="pres">
      <dgm:prSet presAssocID="{E0A88C2E-D2D6-4269-9A89-7D1736711B3F}" presName="sibTrans" presStyleLbl="sibTrans2D1" presStyleIdx="0" presStyleCnt="0"/>
      <dgm:spPr/>
    </dgm:pt>
    <dgm:pt modelId="{DA2FF1D8-0164-4F59-BC83-B638AC1FC540}" type="pres">
      <dgm:prSet presAssocID="{C3D94B61-32B6-48AC-9725-69253C18C370}" presName="compNode" presStyleCnt="0"/>
      <dgm:spPr/>
    </dgm:pt>
    <dgm:pt modelId="{42F1C0AC-474B-49B1-9619-62C741BAB570}" type="pres">
      <dgm:prSet presAssocID="{C3D94B61-32B6-48AC-9725-69253C18C370}" presName="iconBgRect" presStyleLbl="bgShp" presStyleIdx="1" presStyleCnt="4"/>
      <dgm:spPr/>
    </dgm:pt>
    <dgm:pt modelId="{4F9078D4-3949-484C-86FD-CF212F5F6700}" type="pres">
      <dgm:prSet presAssocID="{C3D94B61-32B6-48AC-9725-69253C18C37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o sign"/>
        </a:ext>
      </dgm:extLst>
    </dgm:pt>
    <dgm:pt modelId="{7E2265F5-81B5-4184-B07A-5D35C5247D98}" type="pres">
      <dgm:prSet presAssocID="{C3D94B61-32B6-48AC-9725-69253C18C370}" presName="spaceRect" presStyleCnt="0"/>
      <dgm:spPr/>
    </dgm:pt>
    <dgm:pt modelId="{61EFAE78-58FF-43E5-8846-71AE14EF1F7B}" type="pres">
      <dgm:prSet presAssocID="{C3D94B61-32B6-48AC-9725-69253C18C370}" presName="textRect" presStyleLbl="revTx" presStyleIdx="1" presStyleCnt="4">
        <dgm:presLayoutVars>
          <dgm:chMax val="1"/>
          <dgm:chPref val="1"/>
        </dgm:presLayoutVars>
      </dgm:prSet>
      <dgm:spPr/>
    </dgm:pt>
    <dgm:pt modelId="{D28CFB19-F112-4BAC-B025-604536BD7F30}" type="pres">
      <dgm:prSet presAssocID="{4A1579EC-3FB4-4296-A448-5E48E727A02B}" presName="sibTrans" presStyleLbl="sibTrans2D1" presStyleIdx="0" presStyleCnt="0"/>
      <dgm:spPr/>
    </dgm:pt>
    <dgm:pt modelId="{05C92EAA-FD21-455B-9663-221696404DDA}" type="pres">
      <dgm:prSet presAssocID="{4A3E3151-2FD3-4331-B1BB-6755F3022179}" presName="compNode" presStyleCnt="0"/>
      <dgm:spPr/>
    </dgm:pt>
    <dgm:pt modelId="{A34FA99A-F032-4A73-A562-D262EF9EDA78}" type="pres">
      <dgm:prSet presAssocID="{4A3E3151-2FD3-4331-B1BB-6755F3022179}" presName="iconBgRect" presStyleLbl="bgShp" presStyleIdx="2" presStyleCnt="4"/>
      <dgm:spPr/>
    </dgm:pt>
    <dgm:pt modelId="{C96FF387-F134-4DD7-9949-3721B38455C7}" type="pres">
      <dgm:prSet presAssocID="{4A3E3151-2FD3-4331-B1BB-6755F302217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arning"/>
        </a:ext>
      </dgm:extLst>
    </dgm:pt>
    <dgm:pt modelId="{BA36F6CD-D5B5-4E84-8DA9-B7BCDB31D829}" type="pres">
      <dgm:prSet presAssocID="{4A3E3151-2FD3-4331-B1BB-6755F3022179}" presName="spaceRect" presStyleCnt="0"/>
      <dgm:spPr/>
    </dgm:pt>
    <dgm:pt modelId="{FC893412-F4FA-40B1-9D4B-C96C82647511}" type="pres">
      <dgm:prSet presAssocID="{4A3E3151-2FD3-4331-B1BB-6755F3022179}" presName="textRect" presStyleLbl="revTx" presStyleIdx="2" presStyleCnt="4">
        <dgm:presLayoutVars>
          <dgm:chMax val="1"/>
          <dgm:chPref val="1"/>
        </dgm:presLayoutVars>
      </dgm:prSet>
      <dgm:spPr/>
    </dgm:pt>
    <dgm:pt modelId="{2379A3CD-10B4-4827-9C5C-660520C945BC}" type="pres">
      <dgm:prSet presAssocID="{DA5E4790-5574-4729-B67A-E35741213959}" presName="sibTrans" presStyleLbl="sibTrans2D1" presStyleIdx="0" presStyleCnt="0"/>
      <dgm:spPr/>
    </dgm:pt>
    <dgm:pt modelId="{869F28A7-E58C-459A-B1BD-ABDFC29B1055}" type="pres">
      <dgm:prSet presAssocID="{C2E183A0-3066-45EB-A754-30685F3A6B05}" presName="compNode" presStyleCnt="0"/>
      <dgm:spPr/>
    </dgm:pt>
    <dgm:pt modelId="{280A681D-24C5-408F-B002-0E0629A5CF0F}" type="pres">
      <dgm:prSet presAssocID="{C2E183A0-3066-45EB-A754-30685F3A6B05}" presName="iconBgRect" presStyleLbl="bgShp" presStyleIdx="3" presStyleCnt="4"/>
      <dgm:spPr/>
    </dgm:pt>
    <dgm:pt modelId="{722C539E-1C76-4066-A385-B871BC2FB0BD}" type="pres">
      <dgm:prSet presAssocID="{C2E183A0-3066-45EB-A754-30685F3A6B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5D6B6181-0154-4F6B-838A-96580A82223C}" type="pres">
      <dgm:prSet presAssocID="{C2E183A0-3066-45EB-A754-30685F3A6B05}" presName="spaceRect" presStyleCnt="0"/>
      <dgm:spPr/>
    </dgm:pt>
    <dgm:pt modelId="{460BC97A-A425-4A2A-B8BB-BE43DA814DF4}" type="pres">
      <dgm:prSet presAssocID="{C2E183A0-3066-45EB-A754-30685F3A6B05}" presName="textRect" presStyleLbl="revTx" presStyleIdx="3" presStyleCnt="4">
        <dgm:presLayoutVars>
          <dgm:chMax val="1"/>
          <dgm:chPref val="1"/>
        </dgm:presLayoutVars>
      </dgm:prSet>
      <dgm:spPr/>
    </dgm:pt>
  </dgm:ptLst>
  <dgm:cxnLst>
    <dgm:cxn modelId="{69DAA003-C3F1-4A87-AB68-FEE287DC0C2C}" srcId="{AC96DFC2-C62A-4C2D-B698-2A053D6ABB3B}" destId="{C3D94B61-32B6-48AC-9725-69253C18C370}" srcOrd="1" destOrd="0" parTransId="{2BF8A543-07B9-4460-A841-ABFC7107DABF}" sibTransId="{4A1579EC-3FB4-4296-A448-5E48E727A02B}"/>
    <dgm:cxn modelId="{1EB7C513-B627-4C26-A64F-815F8EA6018F}" srcId="{AC96DFC2-C62A-4C2D-B698-2A053D6ABB3B}" destId="{C2E183A0-3066-45EB-A754-30685F3A6B05}" srcOrd="3" destOrd="0" parTransId="{9839A496-AE39-4E3A-91BA-C8817916EF96}" sibTransId="{32E6B1DB-4133-473F-B35B-AE5CE7D59D3D}"/>
    <dgm:cxn modelId="{586EBE3A-44A3-480A-AA13-2BA567484258}" srcId="{AC96DFC2-C62A-4C2D-B698-2A053D6ABB3B}" destId="{E046C645-56C6-4AD0-903E-9B70E2C15C5F}" srcOrd="0" destOrd="0" parTransId="{181CE659-56BF-4604-9DB3-DD793459DCFD}" sibTransId="{E0A88C2E-D2D6-4269-9A89-7D1736711B3F}"/>
    <dgm:cxn modelId="{25D97145-37D6-4A9E-A04A-4FCF4BC3769E}" type="presOf" srcId="{C2E183A0-3066-45EB-A754-30685F3A6B05}" destId="{460BC97A-A425-4A2A-B8BB-BE43DA814DF4}" srcOrd="0" destOrd="0" presId="urn:microsoft.com/office/officeart/2018/2/layout/IconCircleList"/>
    <dgm:cxn modelId="{80125C49-1323-4E9C-87D4-E0E40E52B5D2}" type="presOf" srcId="{4A1579EC-3FB4-4296-A448-5E48E727A02B}" destId="{D28CFB19-F112-4BAC-B025-604536BD7F30}" srcOrd="0" destOrd="0" presId="urn:microsoft.com/office/officeart/2018/2/layout/IconCircleList"/>
    <dgm:cxn modelId="{B06E9E86-164C-464C-8D3A-8E4FF14CEB7B}" type="presOf" srcId="{E0A88C2E-D2D6-4269-9A89-7D1736711B3F}" destId="{2E6012F8-15BB-45BA-A341-852E155A1020}" srcOrd="0" destOrd="0" presId="urn:microsoft.com/office/officeart/2018/2/layout/IconCircleList"/>
    <dgm:cxn modelId="{9DAF7688-93EB-4026-84B7-C95E32855116}" type="presOf" srcId="{AC96DFC2-C62A-4C2D-B698-2A053D6ABB3B}" destId="{3A8AB12C-4733-461B-9477-BFEACAC07A67}" srcOrd="0" destOrd="0" presId="urn:microsoft.com/office/officeart/2018/2/layout/IconCircleList"/>
    <dgm:cxn modelId="{EE662295-39D2-45E4-880B-B7E3B67C4CCE}" type="presOf" srcId="{E046C645-56C6-4AD0-903E-9B70E2C15C5F}" destId="{8240320C-4B41-421B-A5A3-AC76EC4B65B7}" srcOrd="0" destOrd="0" presId="urn:microsoft.com/office/officeart/2018/2/layout/IconCircleList"/>
    <dgm:cxn modelId="{D9EA88A7-4F14-47B3-ADC5-CBC832973EFD}" type="presOf" srcId="{4A3E3151-2FD3-4331-B1BB-6755F3022179}" destId="{FC893412-F4FA-40B1-9D4B-C96C82647511}" srcOrd="0" destOrd="0" presId="urn:microsoft.com/office/officeart/2018/2/layout/IconCircleList"/>
    <dgm:cxn modelId="{1115E8B0-BEE6-437A-BAF8-461D2B8E8EC1}" type="presOf" srcId="{DA5E4790-5574-4729-B67A-E35741213959}" destId="{2379A3CD-10B4-4827-9C5C-660520C945BC}" srcOrd="0" destOrd="0" presId="urn:microsoft.com/office/officeart/2018/2/layout/IconCircleList"/>
    <dgm:cxn modelId="{63934DD3-0BCD-480B-95E3-393EFE49462B}" type="presOf" srcId="{C3D94B61-32B6-48AC-9725-69253C18C370}" destId="{61EFAE78-58FF-43E5-8846-71AE14EF1F7B}" srcOrd="0" destOrd="0" presId="urn:microsoft.com/office/officeart/2018/2/layout/IconCircleList"/>
    <dgm:cxn modelId="{F96133F2-2301-4D13-9765-DE4C1C2C9087}" srcId="{AC96DFC2-C62A-4C2D-B698-2A053D6ABB3B}" destId="{4A3E3151-2FD3-4331-B1BB-6755F3022179}" srcOrd="2" destOrd="0" parTransId="{93AF3201-C052-4CC5-969E-8EA098CDC586}" sibTransId="{DA5E4790-5574-4729-B67A-E35741213959}"/>
    <dgm:cxn modelId="{4212D59B-04E8-4CD2-9080-975F41586C54}" type="presParOf" srcId="{3A8AB12C-4733-461B-9477-BFEACAC07A67}" destId="{079995B1-893B-457F-AF5F-0614A093A987}" srcOrd="0" destOrd="0" presId="urn:microsoft.com/office/officeart/2018/2/layout/IconCircleList"/>
    <dgm:cxn modelId="{62E34D24-131E-4C4E-A04D-EE46E5CDD16D}" type="presParOf" srcId="{079995B1-893B-457F-AF5F-0614A093A987}" destId="{6DF7360C-32E2-4F6A-A95B-38B84473189B}" srcOrd="0" destOrd="0" presId="urn:microsoft.com/office/officeart/2018/2/layout/IconCircleList"/>
    <dgm:cxn modelId="{8A440C07-9077-4B4D-A2DF-B0446E3BB543}" type="presParOf" srcId="{6DF7360C-32E2-4F6A-A95B-38B84473189B}" destId="{E0F69DD0-C7FC-4DEB-A03E-C8D49C704D2A}" srcOrd="0" destOrd="0" presId="urn:microsoft.com/office/officeart/2018/2/layout/IconCircleList"/>
    <dgm:cxn modelId="{F5012410-2430-4C42-BBB5-E1261B170F37}" type="presParOf" srcId="{6DF7360C-32E2-4F6A-A95B-38B84473189B}" destId="{6BEAB37D-0035-4DE1-B5A2-87F08AF1BCCA}" srcOrd="1" destOrd="0" presId="urn:microsoft.com/office/officeart/2018/2/layout/IconCircleList"/>
    <dgm:cxn modelId="{C9BDBB28-D105-4DE9-87BC-D08F1629003F}" type="presParOf" srcId="{6DF7360C-32E2-4F6A-A95B-38B84473189B}" destId="{4F17FE42-621D-4198-A1A9-0D638736CFF9}" srcOrd="2" destOrd="0" presId="urn:microsoft.com/office/officeart/2018/2/layout/IconCircleList"/>
    <dgm:cxn modelId="{01CCE352-B3FF-4909-8358-E8515B35B083}" type="presParOf" srcId="{6DF7360C-32E2-4F6A-A95B-38B84473189B}" destId="{8240320C-4B41-421B-A5A3-AC76EC4B65B7}" srcOrd="3" destOrd="0" presId="urn:microsoft.com/office/officeart/2018/2/layout/IconCircleList"/>
    <dgm:cxn modelId="{FAC5F5CB-0A59-4103-AA66-0BC982BE9A80}" type="presParOf" srcId="{079995B1-893B-457F-AF5F-0614A093A987}" destId="{2E6012F8-15BB-45BA-A341-852E155A1020}" srcOrd="1" destOrd="0" presId="urn:microsoft.com/office/officeart/2018/2/layout/IconCircleList"/>
    <dgm:cxn modelId="{1C55B46B-F58A-4D20-9EC5-D7D961245CBE}" type="presParOf" srcId="{079995B1-893B-457F-AF5F-0614A093A987}" destId="{DA2FF1D8-0164-4F59-BC83-B638AC1FC540}" srcOrd="2" destOrd="0" presId="urn:microsoft.com/office/officeart/2018/2/layout/IconCircleList"/>
    <dgm:cxn modelId="{9D01C899-298B-421B-9A1E-5071EF48C316}" type="presParOf" srcId="{DA2FF1D8-0164-4F59-BC83-B638AC1FC540}" destId="{42F1C0AC-474B-49B1-9619-62C741BAB570}" srcOrd="0" destOrd="0" presId="urn:microsoft.com/office/officeart/2018/2/layout/IconCircleList"/>
    <dgm:cxn modelId="{A5E9D5CC-9AEF-4F3E-B584-137944B76152}" type="presParOf" srcId="{DA2FF1D8-0164-4F59-BC83-B638AC1FC540}" destId="{4F9078D4-3949-484C-86FD-CF212F5F6700}" srcOrd="1" destOrd="0" presId="urn:microsoft.com/office/officeart/2018/2/layout/IconCircleList"/>
    <dgm:cxn modelId="{88BFF4A0-8FD0-4207-ABA9-12C507039C63}" type="presParOf" srcId="{DA2FF1D8-0164-4F59-BC83-B638AC1FC540}" destId="{7E2265F5-81B5-4184-B07A-5D35C5247D98}" srcOrd="2" destOrd="0" presId="urn:microsoft.com/office/officeart/2018/2/layout/IconCircleList"/>
    <dgm:cxn modelId="{A4370925-066C-4B63-9345-4160B653002A}" type="presParOf" srcId="{DA2FF1D8-0164-4F59-BC83-B638AC1FC540}" destId="{61EFAE78-58FF-43E5-8846-71AE14EF1F7B}" srcOrd="3" destOrd="0" presId="urn:microsoft.com/office/officeart/2018/2/layout/IconCircleList"/>
    <dgm:cxn modelId="{F85D8FC2-EEC1-47AB-A1FB-21BB1BF25954}" type="presParOf" srcId="{079995B1-893B-457F-AF5F-0614A093A987}" destId="{D28CFB19-F112-4BAC-B025-604536BD7F30}" srcOrd="3" destOrd="0" presId="urn:microsoft.com/office/officeart/2018/2/layout/IconCircleList"/>
    <dgm:cxn modelId="{6B6B28AD-2E4B-47DB-8915-3599C72BBAAE}" type="presParOf" srcId="{079995B1-893B-457F-AF5F-0614A093A987}" destId="{05C92EAA-FD21-455B-9663-221696404DDA}" srcOrd="4" destOrd="0" presId="urn:microsoft.com/office/officeart/2018/2/layout/IconCircleList"/>
    <dgm:cxn modelId="{AFE5CEB9-9836-4A7C-AFE6-43F3478039BA}" type="presParOf" srcId="{05C92EAA-FD21-455B-9663-221696404DDA}" destId="{A34FA99A-F032-4A73-A562-D262EF9EDA78}" srcOrd="0" destOrd="0" presId="urn:microsoft.com/office/officeart/2018/2/layout/IconCircleList"/>
    <dgm:cxn modelId="{A9954272-E602-4E22-866F-F7D2E56527AB}" type="presParOf" srcId="{05C92EAA-FD21-455B-9663-221696404DDA}" destId="{C96FF387-F134-4DD7-9949-3721B38455C7}" srcOrd="1" destOrd="0" presId="urn:microsoft.com/office/officeart/2018/2/layout/IconCircleList"/>
    <dgm:cxn modelId="{B3457BA3-8097-4193-9C4A-5468ED65DE1E}" type="presParOf" srcId="{05C92EAA-FD21-455B-9663-221696404DDA}" destId="{BA36F6CD-D5B5-4E84-8DA9-B7BCDB31D829}" srcOrd="2" destOrd="0" presId="urn:microsoft.com/office/officeart/2018/2/layout/IconCircleList"/>
    <dgm:cxn modelId="{30DC9B6C-3868-4CC8-AEF7-B627F725D0AF}" type="presParOf" srcId="{05C92EAA-FD21-455B-9663-221696404DDA}" destId="{FC893412-F4FA-40B1-9D4B-C96C82647511}" srcOrd="3" destOrd="0" presId="urn:microsoft.com/office/officeart/2018/2/layout/IconCircleList"/>
    <dgm:cxn modelId="{F3EE29A2-EF07-4D2B-9715-8E5273DDD9CC}" type="presParOf" srcId="{079995B1-893B-457F-AF5F-0614A093A987}" destId="{2379A3CD-10B4-4827-9C5C-660520C945BC}" srcOrd="5" destOrd="0" presId="urn:microsoft.com/office/officeart/2018/2/layout/IconCircleList"/>
    <dgm:cxn modelId="{2DC0BAC5-B060-4FCD-98B8-B0AD685168D4}" type="presParOf" srcId="{079995B1-893B-457F-AF5F-0614A093A987}" destId="{869F28A7-E58C-459A-B1BD-ABDFC29B1055}" srcOrd="6" destOrd="0" presId="urn:microsoft.com/office/officeart/2018/2/layout/IconCircleList"/>
    <dgm:cxn modelId="{6340AF5B-9762-426C-B585-46A2CA3AB3B2}" type="presParOf" srcId="{869F28A7-E58C-459A-B1BD-ABDFC29B1055}" destId="{280A681D-24C5-408F-B002-0E0629A5CF0F}" srcOrd="0" destOrd="0" presId="urn:microsoft.com/office/officeart/2018/2/layout/IconCircleList"/>
    <dgm:cxn modelId="{B166D447-C60B-4B4A-BB0B-D475DD2DE9B0}" type="presParOf" srcId="{869F28A7-E58C-459A-B1BD-ABDFC29B1055}" destId="{722C539E-1C76-4066-A385-B871BC2FB0BD}" srcOrd="1" destOrd="0" presId="urn:microsoft.com/office/officeart/2018/2/layout/IconCircleList"/>
    <dgm:cxn modelId="{0FE907EB-A1DF-4A71-8B86-E2511F676C8C}" type="presParOf" srcId="{869F28A7-E58C-459A-B1BD-ABDFC29B1055}" destId="{5D6B6181-0154-4F6B-838A-96580A82223C}" srcOrd="2" destOrd="0" presId="urn:microsoft.com/office/officeart/2018/2/layout/IconCircleList"/>
    <dgm:cxn modelId="{E45294E7-9032-486A-B682-B0981F56844D}" type="presParOf" srcId="{869F28A7-E58C-459A-B1BD-ABDFC29B1055}" destId="{460BC97A-A425-4A2A-B8BB-BE43DA814DF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4BDCCB-5455-40D7-967F-033B443C3071}"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B8BB98-38F5-476F-B6A8-18E2C750CF1C}">
      <dgm:prSet custT="1"/>
      <dgm:spPr/>
      <dgm:t>
        <a:bodyPr/>
        <a:lstStyle/>
        <a:p>
          <a:pPr>
            <a:defRPr b="1"/>
          </a:pPr>
          <a:r>
            <a:rPr lang="en-US" sz="2000" dirty="0"/>
            <a:t>Improve flood detection workflow</a:t>
          </a:r>
        </a:p>
      </dgm:t>
    </dgm:pt>
    <dgm:pt modelId="{4D63B6B4-CDDC-48D3-B21B-AABAC9B5B493}" type="parTrans" cxnId="{3F0AF08D-F75F-47E1-AAC3-0EDCA1D379E9}">
      <dgm:prSet/>
      <dgm:spPr/>
      <dgm:t>
        <a:bodyPr/>
        <a:lstStyle/>
        <a:p>
          <a:endParaRPr lang="en-US"/>
        </a:p>
      </dgm:t>
    </dgm:pt>
    <dgm:pt modelId="{F68B95AC-FC42-4259-A85D-44F4173A17BA}" type="sibTrans" cxnId="{3F0AF08D-F75F-47E1-AAC3-0EDCA1D379E9}">
      <dgm:prSet/>
      <dgm:spPr/>
      <dgm:t>
        <a:bodyPr/>
        <a:lstStyle/>
        <a:p>
          <a:endParaRPr lang="en-US"/>
        </a:p>
      </dgm:t>
    </dgm:pt>
    <dgm:pt modelId="{060D6530-AE91-4ACF-9B83-490B62146A79}">
      <dgm:prSet custT="1"/>
      <dgm:spPr/>
      <dgm:t>
        <a:bodyPr/>
        <a:lstStyle/>
        <a:p>
          <a:r>
            <a:rPr lang="en-US" sz="1800" dirty="0"/>
            <a:t>Focused on differentiating building shadow and flood waters</a:t>
          </a:r>
        </a:p>
      </dgm:t>
    </dgm:pt>
    <dgm:pt modelId="{102E270E-BFC9-418A-80B5-72A516D0DD46}" type="parTrans" cxnId="{9117C0DC-E70E-4DC2-8D89-93F054679CF4}">
      <dgm:prSet/>
      <dgm:spPr/>
      <dgm:t>
        <a:bodyPr/>
        <a:lstStyle/>
        <a:p>
          <a:endParaRPr lang="en-US"/>
        </a:p>
      </dgm:t>
    </dgm:pt>
    <dgm:pt modelId="{2116142B-A5E2-4783-AAE8-26DD9A25B529}" type="sibTrans" cxnId="{9117C0DC-E70E-4DC2-8D89-93F054679CF4}">
      <dgm:prSet/>
      <dgm:spPr/>
      <dgm:t>
        <a:bodyPr/>
        <a:lstStyle/>
        <a:p>
          <a:endParaRPr lang="en-US"/>
        </a:p>
      </dgm:t>
    </dgm:pt>
    <dgm:pt modelId="{6178C6BA-3967-434E-9CE6-0676CE2807FA}">
      <dgm:prSet/>
      <dgm:spPr/>
      <dgm:t>
        <a:bodyPr/>
        <a:lstStyle/>
        <a:p>
          <a:pPr>
            <a:defRPr b="1"/>
          </a:pPr>
          <a:r>
            <a:rPr lang="en-US" dirty="0"/>
            <a:t>Explore open source Python-based tools</a:t>
          </a:r>
        </a:p>
      </dgm:t>
    </dgm:pt>
    <dgm:pt modelId="{B9FF0894-7D1A-48A5-9305-220994BADBF5}" type="parTrans" cxnId="{1071653A-8F81-42B8-BFBB-A09C30C70F04}">
      <dgm:prSet/>
      <dgm:spPr/>
      <dgm:t>
        <a:bodyPr/>
        <a:lstStyle/>
        <a:p>
          <a:endParaRPr lang="en-US"/>
        </a:p>
      </dgm:t>
    </dgm:pt>
    <dgm:pt modelId="{D3F04534-A579-4EFF-866B-AB52D533B252}" type="sibTrans" cxnId="{1071653A-8F81-42B8-BFBB-A09C30C70F04}">
      <dgm:prSet/>
      <dgm:spPr/>
      <dgm:t>
        <a:bodyPr/>
        <a:lstStyle/>
        <a:p>
          <a:endParaRPr lang="en-US"/>
        </a:p>
      </dgm:t>
    </dgm:pt>
    <dgm:pt modelId="{A3130E85-6B74-48EC-9966-B932D63E5350}">
      <dgm:prSet custT="1"/>
      <dgm:spPr/>
      <dgm:t>
        <a:bodyPr/>
        <a:lstStyle/>
        <a:p>
          <a:r>
            <a:rPr lang="en-US" sz="1800" dirty="0"/>
            <a:t>Cloud to Street uses Google Earth Engine and is interested in exploring other options</a:t>
          </a:r>
        </a:p>
      </dgm:t>
    </dgm:pt>
    <dgm:pt modelId="{40934E62-8F77-4FED-B06B-93377F758D28}" type="parTrans" cxnId="{B82931DB-69B0-4671-816C-3D65CB9B5EBE}">
      <dgm:prSet/>
      <dgm:spPr/>
      <dgm:t>
        <a:bodyPr/>
        <a:lstStyle/>
        <a:p>
          <a:endParaRPr lang="en-US"/>
        </a:p>
      </dgm:t>
    </dgm:pt>
    <dgm:pt modelId="{E7F59FE6-5502-4F5D-A585-7569EDE3667C}" type="sibTrans" cxnId="{B82931DB-69B0-4671-816C-3D65CB9B5EBE}">
      <dgm:prSet/>
      <dgm:spPr/>
      <dgm:t>
        <a:bodyPr/>
        <a:lstStyle/>
        <a:p>
          <a:endParaRPr lang="en-US"/>
        </a:p>
      </dgm:t>
    </dgm:pt>
    <dgm:pt modelId="{632EEEF7-7A75-4FB1-8445-088C3B931A71}">
      <dgm:prSet/>
      <dgm:spPr/>
      <dgm:t>
        <a:bodyPr/>
        <a:lstStyle/>
        <a:p>
          <a:pPr>
            <a:defRPr b="1"/>
          </a:pPr>
          <a:r>
            <a:rPr lang="en-US" dirty="0"/>
            <a:t>Geographic focus</a:t>
          </a:r>
        </a:p>
      </dgm:t>
    </dgm:pt>
    <dgm:pt modelId="{BEF528AF-EB4F-4374-A0B2-6645E7DD8B3C}" type="parTrans" cxnId="{2A1FF9BB-946D-4A7C-A8F5-C638E86D823D}">
      <dgm:prSet/>
      <dgm:spPr/>
      <dgm:t>
        <a:bodyPr/>
        <a:lstStyle/>
        <a:p>
          <a:endParaRPr lang="en-US"/>
        </a:p>
      </dgm:t>
    </dgm:pt>
    <dgm:pt modelId="{E2E9D0C7-61E6-43CB-811E-1748482E98CF}" type="sibTrans" cxnId="{2A1FF9BB-946D-4A7C-A8F5-C638E86D823D}">
      <dgm:prSet/>
      <dgm:spPr/>
      <dgm:t>
        <a:bodyPr/>
        <a:lstStyle/>
        <a:p>
          <a:endParaRPr lang="en-US"/>
        </a:p>
      </dgm:t>
    </dgm:pt>
    <dgm:pt modelId="{65AAD995-18CD-4AD4-81E7-E4C8F7438300}">
      <dgm:prSet custT="1"/>
      <dgm:spPr/>
      <dgm:t>
        <a:bodyPr/>
        <a:lstStyle/>
        <a:p>
          <a:r>
            <a:rPr lang="en-US" sz="1800" dirty="0"/>
            <a:t>Abidjan, Ivory Coast </a:t>
          </a:r>
        </a:p>
        <a:p>
          <a:r>
            <a:rPr lang="en-US" sz="1800" dirty="0"/>
            <a:t>Flooding event from June 2016</a:t>
          </a:r>
        </a:p>
      </dgm:t>
    </dgm:pt>
    <dgm:pt modelId="{98C4D518-789F-42C6-A21C-3BAFE1E2BE01}" type="parTrans" cxnId="{7F355350-49F8-4DBD-A97D-76AC5A21B2AE}">
      <dgm:prSet/>
      <dgm:spPr/>
      <dgm:t>
        <a:bodyPr/>
        <a:lstStyle/>
        <a:p>
          <a:endParaRPr lang="en-US"/>
        </a:p>
      </dgm:t>
    </dgm:pt>
    <dgm:pt modelId="{8E528331-454C-4EA8-90B8-EE5D1956BC46}" type="sibTrans" cxnId="{7F355350-49F8-4DBD-A97D-76AC5A21B2AE}">
      <dgm:prSet/>
      <dgm:spPr/>
      <dgm:t>
        <a:bodyPr/>
        <a:lstStyle/>
        <a:p>
          <a:endParaRPr lang="en-US"/>
        </a:p>
      </dgm:t>
    </dgm:pt>
    <dgm:pt modelId="{4EC789C6-C504-4D85-8548-A830E8CD275B}">
      <dgm:prSet/>
      <dgm:spPr/>
      <dgm:t>
        <a:bodyPr/>
        <a:lstStyle/>
        <a:p>
          <a:pPr>
            <a:defRPr b="1"/>
          </a:pPr>
          <a:r>
            <a:rPr lang="en-US" dirty="0"/>
            <a:t>Final products</a:t>
          </a:r>
        </a:p>
      </dgm:t>
    </dgm:pt>
    <dgm:pt modelId="{1E7C1225-7B26-4C41-93E3-BC4F98D77CAB}" type="parTrans" cxnId="{9E6C957D-D31A-473D-8D42-90152F63D2C1}">
      <dgm:prSet/>
      <dgm:spPr/>
      <dgm:t>
        <a:bodyPr/>
        <a:lstStyle/>
        <a:p>
          <a:endParaRPr lang="en-US"/>
        </a:p>
      </dgm:t>
    </dgm:pt>
    <dgm:pt modelId="{9751FEE5-6746-4E64-BEC0-BA5579E21477}" type="sibTrans" cxnId="{9E6C957D-D31A-473D-8D42-90152F63D2C1}">
      <dgm:prSet/>
      <dgm:spPr/>
      <dgm:t>
        <a:bodyPr/>
        <a:lstStyle/>
        <a:p>
          <a:endParaRPr lang="en-US"/>
        </a:p>
      </dgm:t>
    </dgm:pt>
    <dgm:pt modelId="{0F8514FF-00E9-49FB-9215-64BFD4AD0CF8}">
      <dgm:prSet custT="1"/>
      <dgm:spPr/>
      <dgm:t>
        <a:bodyPr/>
        <a:lstStyle/>
        <a:p>
          <a:r>
            <a:rPr lang="en-US" sz="1800" dirty="0"/>
            <a:t>A report of the different potential options explored for improving the workflow</a:t>
          </a:r>
        </a:p>
      </dgm:t>
    </dgm:pt>
    <dgm:pt modelId="{492A6453-C7CC-415E-B7E1-657D3BC08C9F}" type="parTrans" cxnId="{29AB14BF-DA14-4508-B239-3D45CA4FA837}">
      <dgm:prSet/>
      <dgm:spPr/>
      <dgm:t>
        <a:bodyPr/>
        <a:lstStyle/>
        <a:p>
          <a:endParaRPr lang="en-US"/>
        </a:p>
      </dgm:t>
    </dgm:pt>
    <dgm:pt modelId="{E995F864-349A-4EE7-8794-71B45FB24508}" type="sibTrans" cxnId="{29AB14BF-DA14-4508-B239-3D45CA4FA837}">
      <dgm:prSet/>
      <dgm:spPr/>
      <dgm:t>
        <a:bodyPr/>
        <a:lstStyle/>
        <a:p>
          <a:endParaRPr lang="en-US"/>
        </a:p>
      </dgm:t>
    </dgm:pt>
    <dgm:pt modelId="{05014631-67BA-4132-9B57-CFE2CFAFA336}">
      <dgm:prSet custT="1"/>
      <dgm:spPr/>
      <dgm:t>
        <a:bodyPr/>
        <a:lstStyle/>
        <a:p>
          <a:r>
            <a:rPr lang="en-US" sz="1800" dirty="0"/>
            <a:t>A final workflow to create an improved flood extent map for Abidjan (and potentially other cities*)</a:t>
          </a:r>
        </a:p>
        <a:p>
          <a:r>
            <a:rPr lang="en-US" sz="1800" dirty="0"/>
            <a:t>Academic paper (?)</a:t>
          </a:r>
        </a:p>
      </dgm:t>
    </dgm:pt>
    <dgm:pt modelId="{5DF7BCDF-8A10-4BF8-97BD-87C50ECFFF8D}" type="parTrans" cxnId="{ED8C25DF-EE4A-4CDC-969F-E71CC2D14FAF}">
      <dgm:prSet/>
      <dgm:spPr/>
      <dgm:t>
        <a:bodyPr/>
        <a:lstStyle/>
        <a:p>
          <a:endParaRPr lang="en-US"/>
        </a:p>
      </dgm:t>
    </dgm:pt>
    <dgm:pt modelId="{01F663EA-4F4F-4BB8-898E-0800877B0B53}" type="sibTrans" cxnId="{ED8C25DF-EE4A-4CDC-969F-E71CC2D14FAF}">
      <dgm:prSet/>
      <dgm:spPr/>
      <dgm:t>
        <a:bodyPr/>
        <a:lstStyle/>
        <a:p>
          <a:endParaRPr lang="en-US"/>
        </a:p>
      </dgm:t>
    </dgm:pt>
    <dgm:pt modelId="{65F9A0CF-0E7A-4316-A986-9D3184F245F7}" type="pres">
      <dgm:prSet presAssocID="{274BDCCB-5455-40D7-967F-033B443C3071}" presName="root" presStyleCnt="0">
        <dgm:presLayoutVars>
          <dgm:dir/>
          <dgm:resizeHandles val="exact"/>
        </dgm:presLayoutVars>
      </dgm:prSet>
      <dgm:spPr/>
    </dgm:pt>
    <dgm:pt modelId="{49052FBE-B5B7-458F-9CDF-CCDF78C9B46C}" type="pres">
      <dgm:prSet presAssocID="{97B8BB98-38F5-476F-B6A8-18E2C750CF1C}" presName="compNode" presStyleCnt="0"/>
      <dgm:spPr/>
    </dgm:pt>
    <dgm:pt modelId="{C9A3276A-D03B-4803-B97F-7D2F697080F9}" type="pres">
      <dgm:prSet presAssocID="{97B8BB98-38F5-476F-B6A8-18E2C750CF1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
        </a:ext>
      </dgm:extLst>
    </dgm:pt>
    <dgm:pt modelId="{86844390-AD41-4DFD-96F7-F7C0B76F9BC3}" type="pres">
      <dgm:prSet presAssocID="{97B8BB98-38F5-476F-B6A8-18E2C750CF1C}" presName="iconSpace" presStyleCnt="0"/>
      <dgm:spPr/>
    </dgm:pt>
    <dgm:pt modelId="{2D389092-16DE-4431-982E-C25EF7EACCE8}" type="pres">
      <dgm:prSet presAssocID="{97B8BB98-38F5-476F-B6A8-18E2C750CF1C}" presName="parTx" presStyleLbl="revTx" presStyleIdx="0" presStyleCnt="8">
        <dgm:presLayoutVars>
          <dgm:chMax val="0"/>
          <dgm:chPref val="0"/>
        </dgm:presLayoutVars>
      </dgm:prSet>
      <dgm:spPr/>
    </dgm:pt>
    <dgm:pt modelId="{32515ED6-DD78-410F-A886-D0B928A12B97}" type="pres">
      <dgm:prSet presAssocID="{97B8BB98-38F5-476F-B6A8-18E2C750CF1C}" presName="txSpace" presStyleCnt="0"/>
      <dgm:spPr/>
    </dgm:pt>
    <dgm:pt modelId="{8670739E-DF71-4FC5-8D2F-130864767B93}" type="pres">
      <dgm:prSet presAssocID="{97B8BB98-38F5-476F-B6A8-18E2C750CF1C}" presName="desTx" presStyleLbl="revTx" presStyleIdx="1" presStyleCnt="8">
        <dgm:presLayoutVars/>
      </dgm:prSet>
      <dgm:spPr/>
    </dgm:pt>
    <dgm:pt modelId="{89AAA358-0008-438F-8867-E5E2FB33A31C}" type="pres">
      <dgm:prSet presAssocID="{F68B95AC-FC42-4259-A85D-44F4173A17BA}" presName="sibTrans" presStyleCnt="0"/>
      <dgm:spPr/>
    </dgm:pt>
    <dgm:pt modelId="{FBB7A110-B106-47F3-B096-D925AC0BE461}" type="pres">
      <dgm:prSet presAssocID="{6178C6BA-3967-434E-9CE6-0676CE2807FA}" presName="compNode" presStyleCnt="0"/>
      <dgm:spPr/>
    </dgm:pt>
    <dgm:pt modelId="{C73A4D93-8A5B-44CF-8BE6-35F0050368B3}" type="pres">
      <dgm:prSet presAssocID="{6178C6BA-3967-434E-9CE6-0676CE2807F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nake"/>
        </a:ext>
      </dgm:extLst>
    </dgm:pt>
    <dgm:pt modelId="{12177651-5A7E-41C3-8ADE-DA42FF58C493}" type="pres">
      <dgm:prSet presAssocID="{6178C6BA-3967-434E-9CE6-0676CE2807FA}" presName="iconSpace" presStyleCnt="0"/>
      <dgm:spPr/>
    </dgm:pt>
    <dgm:pt modelId="{B0D88D78-BB0D-483C-B931-0BF2360EE9AE}" type="pres">
      <dgm:prSet presAssocID="{6178C6BA-3967-434E-9CE6-0676CE2807FA}" presName="parTx" presStyleLbl="revTx" presStyleIdx="2" presStyleCnt="8">
        <dgm:presLayoutVars>
          <dgm:chMax val="0"/>
          <dgm:chPref val="0"/>
        </dgm:presLayoutVars>
      </dgm:prSet>
      <dgm:spPr/>
    </dgm:pt>
    <dgm:pt modelId="{127BE1AC-0EC6-4A2C-B930-8BD3B6ECB779}" type="pres">
      <dgm:prSet presAssocID="{6178C6BA-3967-434E-9CE6-0676CE2807FA}" presName="txSpace" presStyleCnt="0"/>
      <dgm:spPr/>
    </dgm:pt>
    <dgm:pt modelId="{809A189D-BC0D-4684-B659-D395BA5B85A3}" type="pres">
      <dgm:prSet presAssocID="{6178C6BA-3967-434E-9CE6-0676CE2807FA}" presName="desTx" presStyleLbl="revTx" presStyleIdx="3" presStyleCnt="8">
        <dgm:presLayoutVars/>
      </dgm:prSet>
      <dgm:spPr/>
    </dgm:pt>
    <dgm:pt modelId="{D81D2DD7-0D07-4CF6-A739-62B9399F8682}" type="pres">
      <dgm:prSet presAssocID="{D3F04534-A579-4EFF-866B-AB52D533B252}" presName="sibTrans" presStyleCnt="0"/>
      <dgm:spPr/>
    </dgm:pt>
    <dgm:pt modelId="{543BE685-B7A3-44AD-85E6-E129BF86F212}" type="pres">
      <dgm:prSet presAssocID="{632EEEF7-7A75-4FB1-8445-088C3B931A71}" presName="compNode" presStyleCnt="0"/>
      <dgm:spPr/>
    </dgm:pt>
    <dgm:pt modelId="{6512D17F-670E-4F71-A737-62F830FC7783}" type="pres">
      <dgm:prSet presAssocID="{632EEEF7-7A75-4FB1-8445-088C3B931A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arth Globe Europe-Africa"/>
        </a:ext>
      </dgm:extLst>
    </dgm:pt>
    <dgm:pt modelId="{2956A007-EF45-40EE-B439-061CF816FD84}" type="pres">
      <dgm:prSet presAssocID="{632EEEF7-7A75-4FB1-8445-088C3B931A71}" presName="iconSpace" presStyleCnt="0"/>
      <dgm:spPr/>
    </dgm:pt>
    <dgm:pt modelId="{9229EC9D-39E5-46E7-9663-7860D6A534B5}" type="pres">
      <dgm:prSet presAssocID="{632EEEF7-7A75-4FB1-8445-088C3B931A71}" presName="parTx" presStyleLbl="revTx" presStyleIdx="4" presStyleCnt="8">
        <dgm:presLayoutVars>
          <dgm:chMax val="0"/>
          <dgm:chPref val="0"/>
        </dgm:presLayoutVars>
      </dgm:prSet>
      <dgm:spPr/>
    </dgm:pt>
    <dgm:pt modelId="{A81D9E5F-6C3E-4A55-AD3D-B9C2A9BD5D4D}" type="pres">
      <dgm:prSet presAssocID="{632EEEF7-7A75-4FB1-8445-088C3B931A71}" presName="txSpace" presStyleCnt="0"/>
      <dgm:spPr/>
    </dgm:pt>
    <dgm:pt modelId="{87956655-69A5-43E4-9E6F-6508CEE81E49}" type="pres">
      <dgm:prSet presAssocID="{632EEEF7-7A75-4FB1-8445-088C3B931A71}" presName="desTx" presStyleLbl="revTx" presStyleIdx="5" presStyleCnt="8">
        <dgm:presLayoutVars/>
      </dgm:prSet>
      <dgm:spPr/>
    </dgm:pt>
    <dgm:pt modelId="{8E79C418-B136-42A9-82E9-825C1B6FCF71}" type="pres">
      <dgm:prSet presAssocID="{E2E9D0C7-61E6-43CB-811E-1748482E98CF}" presName="sibTrans" presStyleCnt="0"/>
      <dgm:spPr/>
    </dgm:pt>
    <dgm:pt modelId="{03B19463-E2CD-4FF4-8D9C-97664A21AAD3}" type="pres">
      <dgm:prSet presAssocID="{4EC789C6-C504-4D85-8548-A830E8CD275B}" presName="compNode" presStyleCnt="0"/>
      <dgm:spPr/>
    </dgm:pt>
    <dgm:pt modelId="{65AD0012-FF73-4C2C-A346-A835A4491119}" type="pres">
      <dgm:prSet presAssocID="{4EC789C6-C504-4D85-8548-A830E8CD27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FEF6A186-3C17-4F62-ACE6-3069C7150DB4}" type="pres">
      <dgm:prSet presAssocID="{4EC789C6-C504-4D85-8548-A830E8CD275B}" presName="iconSpace" presStyleCnt="0"/>
      <dgm:spPr/>
    </dgm:pt>
    <dgm:pt modelId="{87FD8430-0204-4824-8486-56F15C733299}" type="pres">
      <dgm:prSet presAssocID="{4EC789C6-C504-4D85-8548-A830E8CD275B}" presName="parTx" presStyleLbl="revTx" presStyleIdx="6" presStyleCnt="8">
        <dgm:presLayoutVars>
          <dgm:chMax val="0"/>
          <dgm:chPref val="0"/>
        </dgm:presLayoutVars>
      </dgm:prSet>
      <dgm:spPr/>
    </dgm:pt>
    <dgm:pt modelId="{7FCCE843-E435-4D44-8278-72021E1C1832}" type="pres">
      <dgm:prSet presAssocID="{4EC789C6-C504-4D85-8548-A830E8CD275B}" presName="txSpace" presStyleCnt="0"/>
      <dgm:spPr/>
    </dgm:pt>
    <dgm:pt modelId="{4064243D-B9D3-4AA1-A14E-13E33D86941E}" type="pres">
      <dgm:prSet presAssocID="{4EC789C6-C504-4D85-8548-A830E8CD275B}" presName="desTx" presStyleLbl="revTx" presStyleIdx="7" presStyleCnt="8">
        <dgm:presLayoutVars/>
      </dgm:prSet>
      <dgm:spPr/>
    </dgm:pt>
  </dgm:ptLst>
  <dgm:cxnLst>
    <dgm:cxn modelId="{008D7308-0622-4011-845A-B32C9F03C4B7}" type="presOf" srcId="{4EC789C6-C504-4D85-8548-A830E8CD275B}" destId="{87FD8430-0204-4824-8486-56F15C733299}" srcOrd="0" destOrd="0" presId="urn:microsoft.com/office/officeart/2018/2/layout/IconLabelDescriptionList"/>
    <dgm:cxn modelId="{48AFE11C-815D-4D57-B8D9-B5A5A2CA6778}" type="presOf" srcId="{6178C6BA-3967-434E-9CE6-0676CE2807FA}" destId="{B0D88D78-BB0D-483C-B931-0BF2360EE9AE}" srcOrd="0" destOrd="0" presId="urn:microsoft.com/office/officeart/2018/2/layout/IconLabelDescriptionList"/>
    <dgm:cxn modelId="{1071653A-8F81-42B8-BFBB-A09C30C70F04}" srcId="{274BDCCB-5455-40D7-967F-033B443C3071}" destId="{6178C6BA-3967-434E-9CE6-0676CE2807FA}" srcOrd="1" destOrd="0" parTransId="{B9FF0894-7D1A-48A5-9305-220994BADBF5}" sibTransId="{D3F04534-A579-4EFF-866B-AB52D533B252}"/>
    <dgm:cxn modelId="{9B2BDE47-418B-40CB-89B3-B7CFDDF2DCFC}" type="presOf" srcId="{060D6530-AE91-4ACF-9B83-490B62146A79}" destId="{8670739E-DF71-4FC5-8D2F-130864767B93}" srcOrd="0" destOrd="0" presId="urn:microsoft.com/office/officeart/2018/2/layout/IconLabelDescriptionList"/>
    <dgm:cxn modelId="{7F355350-49F8-4DBD-A97D-76AC5A21B2AE}" srcId="{632EEEF7-7A75-4FB1-8445-088C3B931A71}" destId="{65AAD995-18CD-4AD4-81E7-E4C8F7438300}" srcOrd="0" destOrd="0" parTransId="{98C4D518-789F-42C6-A21C-3BAFE1E2BE01}" sibTransId="{8E528331-454C-4EA8-90B8-EE5D1956BC46}"/>
    <dgm:cxn modelId="{9E6C957D-D31A-473D-8D42-90152F63D2C1}" srcId="{274BDCCB-5455-40D7-967F-033B443C3071}" destId="{4EC789C6-C504-4D85-8548-A830E8CD275B}" srcOrd="3" destOrd="0" parTransId="{1E7C1225-7B26-4C41-93E3-BC4F98D77CAB}" sibTransId="{9751FEE5-6746-4E64-BEC0-BA5579E21477}"/>
    <dgm:cxn modelId="{E115E080-C814-4663-B69E-867615A9C863}" type="presOf" srcId="{97B8BB98-38F5-476F-B6A8-18E2C750CF1C}" destId="{2D389092-16DE-4431-982E-C25EF7EACCE8}" srcOrd="0" destOrd="0" presId="urn:microsoft.com/office/officeart/2018/2/layout/IconLabelDescriptionList"/>
    <dgm:cxn modelId="{3F0AF08D-F75F-47E1-AAC3-0EDCA1D379E9}" srcId="{274BDCCB-5455-40D7-967F-033B443C3071}" destId="{97B8BB98-38F5-476F-B6A8-18E2C750CF1C}" srcOrd="0" destOrd="0" parTransId="{4D63B6B4-CDDC-48D3-B21B-AABAC9B5B493}" sibTransId="{F68B95AC-FC42-4259-A85D-44F4173A17BA}"/>
    <dgm:cxn modelId="{CA1BD290-307D-4E60-8488-8DBB003B30DD}" type="presOf" srcId="{632EEEF7-7A75-4FB1-8445-088C3B931A71}" destId="{9229EC9D-39E5-46E7-9663-7860D6A534B5}" srcOrd="0" destOrd="0" presId="urn:microsoft.com/office/officeart/2018/2/layout/IconLabelDescriptionList"/>
    <dgm:cxn modelId="{D60D9F92-6F97-4700-8837-4FF0E3A600C1}" type="presOf" srcId="{274BDCCB-5455-40D7-967F-033B443C3071}" destId="{65F9A0CF-0E7A-4316-A986-9D3184F245F7}" srcOrd="0" destOrd="0" presId="urn:microsoft.com/office/officeart/2018/2/layout/IconLabelDescriptionList"/>
    <dgm:cxn modelId="{D881DF9C-1292-4A5C-B4DB-223589E137D3}" type="presOf" srcId="{65AAD995-18CD-4AD4-81E7-E4C8F7438300}" destId="{87956655-69A5-43E4-9E6F-6508CEE81E49}" srcOrd="0" destOrd="0" presId="urn:microsoft.com/office/officeart/2018/2/layout/IconLabelDescriptionList"/>
    <dgm:cxn modelId="{2A1FF9BB-946D-4A7C-A8F5-C638E86D823D}" srcId="{274BDCCB-5455-40D7-967F-033B443C3071}" destId="{632EEEF7-7A75-4FB1-8445-088C3B931A71}" srcOrd="2" destOrd="0" parTransId="{BEF528AF-EB4F-4374-A0B2-6645E7DD8B3C}" sibTransId="{E2E9D0C7-61E6-43CB-811E-1748482E98CF}"/>
    <dgm:cxn modelId="{29AB14BF-DA14-4508-B239-3D45CA4FA837}" srcId="{4EC789C6-C504-4D85-8548-A830E8CD275B}" destId="{0F8514FF-00E9-49FB-9215-64BFD4AD0CF8}" srcOrd="0" destOrd="0" parTransId="{492A6453-C7CC-415E-B7E1-657D3BC08C9F}" sibTransId="{E995F864-349A-4EE7-8794-71B45FB24508}"/>
    <dgm:cxn modelId="{E4F5C3C5-53EC-45A5-8259-9DAEDE2FE73C}" type="presOf" srcId="{A3130E85-6B74-48EC-9966-B932D63E5350}" destId="{809A189D-BC0D-4684-B659-D395BA5B85A3}" srcOrd="0" destOrd="0" presId="urn:microsoft.com/office/officeart/2018/2/layout/IconLabelDescriptionList"/>
    <dgm:cxn modelId="{B82931DB-69B0-4671-816C-3D65CB9B5EBE}" srcId="{6178C6BA-3967-434E-9CE6-0676CE2807FA}" destId="{A3130E85-6B74-48EC-9966-B932D63E5350}" srcOrd="0" destOrd="0" parTransId="{40934E62-8F77-4FED-B06B-93377F758D28}" sibTransId="{E7F59FE6-5502-4F5D-A585-7569EDE3667C}"/>
    <dgm:cxn modelId="{9117C0DC-E70E-4DC2-8D89-93F054679CF4}" srcId="{97B8BB98-38F5-476F-B6A8-18E2C750CF1C}" destId="{060D6530-AE91-4ACF-9B83-490B62146A79}" srcOrd="0" destOrd="0" parTransId="{102E270E-BFC9-418A-80B5-72A516D0DD46}" sibTransId="{2116142B-A5E2-4783-AAE8-26DD9A25B529}"/>
    <dgm:cxn modelId="{ED8C25DF-EE4A-4CDC-969F-E71CC2D14FAF}" srcId="{4EC789C6-C504-4D85-8548-A830E8CD275B}" destId="{05014631-67BA-4132-9B57-CFE2CFAFA336}" srcOrd="1" destOrd="0" parTransId="{5DF7BCDF-8A10-4BF8-97BD-87C50ECFFF8D}" sibTransId="{01F663EA-4F4F-4BB8-898E-0800877B0B53}"/>
    <dgm:cxn modelId="{CD9A2DF0-A7AE-443D-8B10-4B994EFC6F43}" type="presOf" srcId="{0F8514FF-00E9-49FB-9215-64BFD4AD0CF8}" destId="{4064243D-B9D3-4AA1-A14E-13E33D86941E}" srcOrd="0" destOrd="0" presId="urn:microsoft.com/office/officeart/2018/2/layout/IconLabelDescriptionList"/>
    <dgm:cxn modelId="{615676FE-EDE5-47F8-8CD7-5D04366AB05A}" type="presOf" srcId="{05014631-67BA-4132-9B57-CFE2CFAFA336}" destId="{4064243D-B9D3-4AA1-A14E-13E33D86941E}" srcOrd="0" destOrd="1" presId="urn:microsoft.com/office/officeart/2018/2/layout/IconLabelDescriptionList"/>
    <dgm:cxn modelId="{8E362691-7107-4CAE-AA74-27B5F29E857D}" type="presParOf" srcId="{65F9A0CF-0E7A-4316-A986-9D3184F245F7}" destId="{49052FBE-B5B7-458F-9CDF-CCDF78C9B46C}" srcOrd="0" destOrd="0" presId="urn:microsoft.com/office/officeart/2018/2/layout/IconLabelDescriptionList"/>
    <dgm:cxn modelId="{FB6D7188-D2F5-490B-9A7A-6FD430935A50}" type="presParOf" srcId="{49052FBE-B5B7-458F-9CDF-CCDF78C9B46C}" destId="{C9A3276A-D03B-4803-B97F-7D2F697080F9}" srcOrd="0" destOrd="0" presId="urn:microsoft.com/office/officeart/2018/2/layout/IconLabelDescriptionList"/>
    <dgm:cxn modelId="{B45965BC-AC6A-46CE-B6BD-00670C7CA01E}" type="presParOf" srcId="{49052FBE-B5B7-458F-9CDF-CCDF78C9B46C}" destId="{86844390-AD41-4DFD-96F7-F7C0B76F9BC3}" srcOrd="1" destOrd="0" presId="urn:microsoft.com/office/officeart/2018/2/layout/IconLabelDescriptionList"/>
    <dgm:cxn modelId="{7501D34B-C21C-44BC-A276-D4FD9BEAC33D}" type="presParOf" srcId="{49052FBE-B5B7-458F-9CDF-CCDF78C9B46C}" destId="{2D389092-16DE-4431-982E-C25EF7EACCE8}" srcOrd="2" destOrd="0" presId="urn:microsoft.com/office/officeart/2018/2/layout/IconLabelDescriptionList"/>
    <dgm:cxn modelId="{D40D4B70-AE23-471B-B998-0350B64BBDFA}" type="presParOf" srcId="{49052FBE-B5B7-458F-9CDF-CCDF78C9B46C}" destId="{32515ED6-DD78-410F-A886-D0B928A12B97}" srcOrd="3" destOrd="0" presId="urn:microsoft.com/office/officeart/2018/2/layout/IconLabelDescriptionList"/>
    <dgm:cxn modelId="{0A1B13FC-F8D5-44BF-8EAD-F33C9064881F}" type="presParOf" srcId="{49052FBE-B5B7-458F-9CDF-CCDF78C9B46C}" destId="{8670739E-DF71-4FC5-8D2F-130864767B93}" srcOrd="4" destOrd="0" presId="urn:microsoft.com/office/officeart/2018/2/layout/IconLabelDescriptionList"/>
    <dgm:cxn modelId="{082C9A83-0419-4075-9515-0095C1FD9446}" type="presParOf" srcId="{65F9A0CF-0E7A-4316-A986-9D3184F245F7}" destId="{89AAA358-0008-438F-8867-E5E2FB33A31C}" srcOrd="1" destOrd="0" presId="urn:microsoft.com/office/officeart/2018/2/layout/IconLabelDescriptionList"/>
    <dgm:cxn modelId="{AA773207-4A5A-42CA-AD02-52A28A019FE7}" type="presParOf" srcId="{65F9A0CF-0E7A-4316-A986-9D3184F245F7}" destId="{FBB7A110-B106-47F3-B096-D925AC0BE461}" srcOrd="2" destOrd="0" presId="urn:microsoft.com/office/officeart/2018/2/layout/IconLabelDescriptionList"/>
    <dgm:cxn modelId="{3B3E000F-4C3C-4539-82BA-05436A2D7A2C}" type="presParOf" srcId="{FBB7A110-B106-47F3-B096-D925AC0BE461}" destId="{C73A4D93-8A5B-44CF-8BE6-35F0050368B3}" srcOrd="0" destOrd="0" presId="urn:microsoft.com/office/officeart/2018/2/layout/IconLabelDescriptionList"/>
    <dgm:cxn modelId="{8875937D-0B45-4A6E-B200-A7486B45096D}" type="presParOf" srcId="{FBB7A110-B106-47F3-B096-D925AC0BE461}" destId="{12177651-5A7E-41C3-8ADE-DA42FF58C493}" srcOrd="1" destOrd="0" presId="urn:microsoft.com/office/officeart/2018/2/layout/IconLabelDescriptionList"/>
    <dgm:cxn modelId="{4739DD9C-05F0-4D7A-A900-C44B8A9BC97C}" type="presParOf" srcId="{FBB7A110-B106-47F3-B096-D925AC0BE461}" destId="{B0D88D78-BB0D-483C-B931-0BF2360EE9AE}" srcOrd="2" destOrd="0" presId="urn:microsoft.com/office/officeart/2018/2/layout/IconLabelDescriptionList"/>
    <dgm:cxn modelId="{23B83F5B-7E74-4C0E-894B-5136ACF7D0E8}" type="presParOf" srcId="{FBB7A110-B106-47F3-B096-D925AC0BE461}" destId="{127BE1AC-0EC6-4A2C-B930-8BD3B6ECB779}" srcOrd="3" destOrd="0" presId="urn:microsoft.com/office/officeart/2018/2/layout/IconLabelDescriptionList"/>
    <dgm:cxn modelId="{AA6A99C8-9CCF-4DAE-8269-E79E7339977F}" type="presParOf" srcId="{FBB7A110-B106-47F3-B096-D925AC0BE461}" destId="{809A189D-BC0D-4684-B659-D395BA5B85A3}" srcOrd="4" destOrd="0" presId="urn:microsoft.com/office/officeart/2018/2/layout/IconLabelDescriptionList"/>
    <dgm:cxn modelId="{4ADE4CB8-832C-4EF2-B6B5-4281DD70ADBE}" type="presParOf" srcId="{65F9A0CF-0E7A-4316-A986-9D3184F245F7}" destId="{D81D2DD7-0D07-4CF6-A739-62B9399F8682}" srcOrd="3" destOrd="0" presId="urn:microsoft.com/office/officeart/2018/2/layout/IconLabelDescriptionList"/>
    <dgm:cxn modelId="{AC367604-309D-4EC4-8A1B-3BC3634BC8FD}" type="presParOf" srcId="{65F9A0CF-0E7A-4316-A986-9D3184F245F7}" destId="{543BE685-B7A3-44AD-85E6-E129BF86F212}" srcOrd="4" destOrd="0" presId="urn:microsoft.com/office/officeart/2018/2/layout/IconLabelDescriptionList"/>
    <dgm:cxn modelId="{F2598B6C-0356-4336-B863-031ADAD769D8}" type="presParOf" srcId="{543BE685-B7A3-44AD-85E6-E129BF86F212}" destId="{6512D17F-670E-4F71-A737-62F830FC7783}" srcOrd="0" destOrd="0" presId="urn:microsoft.com/office/officeart/2018/2/layout/IconLabelDescriptionList"/>
    <dgm:cxn modelId="{1E234F64-561D-4B73-8215-A88F781D8DFC}" type="presParOf" srcId="{543BE685-B7A3-44AD-85E6-E129BF86F212}" destId="{2956A007-EF45-40EE-B439-061CF816FD84}" srcOrd="1" destOrd="0" presId="urn:microsoft.com/office/officeart/2018/2/layout/IconLabelDescriptionList"/>
    <dgm:cxn modelId="{90BFBC08-3F00-48A7-899C-CABA507BF2B7}" type="presParOf" srcId="{543BE685-B7A3-44AD-85E6-E129BF86F212}" destId="{9229EC9D-39E5-46E7-9663-7860D6A534B5}" srcOrd="2" destOrd="0" presId="urn:microsoft.com/office/officeart/2018/2/layout/IconLabelDescriptionList"/>
    <dgm:cxn modelId="{37FD515C-6D74-45E1-B8B4-5E76F3FAC686}" type="presParOf" srcId="{543BE685-B7A3-44AD-85E6-E129BF86F212}" destId="{A81D9E5F-6C3E-4A55-AD3D-B9C2A9BD5D4D}" srcOrd="3" destOrd="0" presId="urn:microsoft.com/office/officeart/2018/2/layout/IconLabelDescriptionList"/>
    <dgm:cxn modelId="{7226E4F7-7D87-445C-8B86-44685A13D4DE}" type="presParOf" srcId="{543BE685-B7A3-44AD-85E6-E129BF86F212}" destId="{87956655-69A5-43E4-9E6F-6508CEE81E49}" srcOrd="4" destOrd="0" presId="urn:microsoft.com/office/officeart/2018/2/layout/IconLabelDescriptionList"/>
    <dgm:cxn modelId="{CC2DE344-7BDA-4CAE-8F88-B723B81A4D26}" type="presParOf" srcId="{65F9A0CF-0E7A-4316-A986-9D3184F245F7}" destId="{8E79C418-B136-42A9-82E9-825C1B6FCF71}" srcOrd="5" destOrd="0" presId="urn:microsoft.com/office/officeart/2018/2/layout/IconLabelDescriptionList"/>
    <dgm:cxn modelId="{4DA1173B-032D-45BA-9320-9855F1475BD2}" type="presParOf" srcId="{65F9A0CF-0E7A-4316-A986-9D3184F245F7}" destId="{03B19463-E2CD-4FF4-8D9C-97664A21AAD3}" srcOrd="6" destOrd="0" presId="urn:microsoft.com/office/officeart/2018/2/layout/IconLabelDescriptionList"/>
    <dgm:cxn modelId="{1E08B139-6858-4A7E-AA19-C25BDF45016C}" type="presParOf" srcId="{03B19463-E2CD-4FF4-8D9C-97664A21AAD3}" destId="{65AD0012-FF73-4C2C-A346-A835A4491119}" srcOrd="0" destOrd="0" presId="urn:microsoft.com/office/officeart/2018/2/layout/IconLabelDescriptionList"/>
    <dgm:cxn modelId="{06126E15-7994-4AB0-BB8A-905E652FF0A3}" type="presParOf" srcId="{03B19463-E2CD-4FF4-8D9C-97664A21AAD3}" destId="{FEF6A186-3C17-4F62-ACE6-3069C7150DB4}" srcOrd="1" destOrd="0" presId="urn:microsoft.com/office/officeart/2018/2/layout/IconLabelDescriptionList"/>
    <dgm:cxn modelId="{B0261DD7-9CC7-4778-8F67-C4A2E7078F2E}" type="presParOf" srcId="{03B19463-E2CD-4FF4-8D9C-97664A21AAD3}" destId="{87FD8430-0204-4824-8486-56F15C733299}" srcOrd="2" destOrd="0" presId="urn:microsoft.com/office/officeart/2018/2/layout/IconLabelDescriptionList"/>
    <dgm:cxn modelId="{5B5EBC31-CCE9-48DB-91EE-AC93FDBBB354}" type="presParOf" srcId="{03B19463-E2CD-4FF4-8D9C-97664A21AAD3}" destId="{7FCCE843-E435-4D44-8278-72021E1C1832}" srcOrd="3" destOrd="0" presId="urn:microsoft.com/office/officeart/2018/2/layout/IconLabelDescriptionList"/>
    <dgm:cxn modelId="{0B47A1F4-FD22-4736-AD3D-0A75E2A851D6}" type="presParOf" srcId="{03B19463-E2CD-4FF4-8D9C-97664A21AAD3}" destId="{4064243D-B9D3-4AA1-A14E-13E33D86941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E9731-0AE8-4370-B268-6E8470C9AE49}"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21D518C-5474-4CB4-9BFD-2A3C3245372F}">
      <dgm:prSet custT="1"/>
      <dgm:spPr/>
      <dgm:t>
        <a:bodyPr/>
        <a:lstStyle/>
        <a:p>
          <a:pPr>
            <a:defRPr b="1"/>
          </a:pPr>
          <a:r>
            <a:rPr lang="en-US" sz="2000" dirty="0"/>
            <a:t>Finalize models</a:t>
          </a:r>
        </a:p>
      </dgm:t>
    </dgm:pt>
    <dgm:pt modelId="{0DAA20C5-15F6-4D98-B904-3A8ABAA9C4DF}" type="parTrans" cxnId="{E25E6710-CE98-41D7-9078-43A94917B4CA}">
      <dgm:prSet/>
      <dgm:spPr/>
      <dgm:t>
        <a:bodyPr/>
        <a:lstStyle/>
        <a:p>
          <a:endParaRPr lang="en-US"/>
        </a:p>
      </dgm:t>
    </dgm:pt>
    <dgm:pt modelId="{AC9B1545-5476-47E9-8F83-156A379094CC}" type="sibTrans" cxnId="{E25E6710-CE98-41D7-9078-43A94917B4CA}">
      <dgm:prSet/>
      <dgm:spPr/>
      <dgm:t>
        <a:bodyPr/>
        <a:lstStyle/>
        <a:p>
          <a:endParaRPr lang="en-US"/>
        </a:p>
      </dgm:t>
    </dgm:pt>
    <dgm:pt modelId="{0802044B-A018-4CFB-A4B5-67725E9AB74A}">
      <dgm:prSet custT="1"/>
      <dgm:spPr/>
      <dgm:t>
        <a:bodyPr/>
        <a:lstStyle/>
        <a:p>
          <a:pPr algn="ctr">
            <a:buFont typeface="Arial" panose="020B0604020202020204" pitchFamily="34" charset="0"/>
            <a:buChar char="•"/>
          </a:pPr>
          <a:r>
            <a:rPr lang="en-US" sz="1800" dirty="0"/>
            <a:t>Complete final model runs</a:t>
          </a:r>
        </a:p>
      </dgm:t>
    </dgm:pt>
    <dgm:pt modelId="{2BDDE63D-EA54-4383-9BCA-02EF1F300CC0}" type="parTrans" cxnId="{ACDA9CF1-2E95-49F6-A3B1-3C22166A95F9}">
      <dgm:prSet/>
      <dgm:spPr/>
      <dgm:t>
        <a:bodyPr/>
        <a:lstStyle/>
        <a:p>
          <a:endParaRPr lang="en-US"/>
        </a:p>
      </dgm:t>
    </dgm:pt>
    <dgm:pt modelId="{37B4B2BC-9434-409E-A0E0-7BDA99A95D04}" type="sibTrans" cxnId="{ACDA9CF1-2E95-49F6-A3B1-3C22166A95F9}">
      <dgm:prSet/>
      <dgm:spPr/>
      <dgm:t>
        <a:bodyPr/>
        <a:lstStyle/>
        <a:p>
          <a:endParaRPr lang="en-US"/>
        </a:p>
      </dgm:t>
    </dgm:pt>
    <dgm:pt modelId="{7E95C943-8B2F-4C64-B400-6CB760448310}">
      <dgm:prSet custT="1"/>
      <dgm:spPr/>
      <dgm:t>
        <a:bodyPr/>
        <a:lstStyle/>
        <a:p>
          <a:pPr algn="ctr">
            <a:buFont typeface="Arial" panose="020B0604020202020204" pitchFamily="34" charset="0"/>
            <a:buChar char="•"/>
          </a:pPr>
          <a:r>
            <a:rPr lang="en-US" sz="1800" dirty="0"/>
            <a:t>Analyze validation and accuracy scores</a:t>
          </a:r>
        </a:p>
        <a:p>
          <a:pPr algn="ctr">
            <a:buFont typeface="Arial" panose="020B0604020202020204" pitchFamily="34" charset="0"/>
            <a:buChar char="•"/>
          </a:pPr>
          <a:r>
            <a:rPr lang="en-US" sz="1800" dirty="0"/>
            <a:t>Test model on other location*</a:t>
          </a:r>
        </a:p>
      </dgm:t>
    </dgm:pt>
    <dgm:pt modelId="{2F752CDF-CE77-40C6-B314-1015A098A60C}" type="parTrans" cxnId="{3B556485-09F4-4A62-9F93-E9240FA9C91E}">
      <dgm:prSet/>
      <dgm:spPr/>
      <dgm:t>
        <a:bodyPr/>
        <a:lstStyle/>
        <a:p>
          <a:endParaRPr lang="en-US"/>
        </a:p>
      </dgm:t>
    </dgm:pt>
    <dgm:pt modelId="{8A1B7E97-EFE4-4B71-B25D-904DE6F201DD}" type="sibTrans" cxnId="{3B556485-09F4-4A62-9F93-E9240FA9C91E}">
      <dgm:prSet/>
      <dgm:spPr/>
      <dgm:t>
        <a:bodyPr/>
        <a:lstStyle/>
        <a:p>
          <a:endParaRPr lang="en-US"/>
        </a:p>
      </dgm:t>
    </dgm:pt>
    <dgm:pt modelId="{ECD11E43-FA94-4BCE-A83C-2E8E18C3F7E4}">
      <dgm:prSet custT="1"/>
      <dgm:spPr/>
      <dgm:t>
        <a:bodyPr/>
        <a:lstStyle/>
        <a:p>
          <a:pPr>
            <a:defRPr b="1"/>
          </a:pPr>
          <a:r>
            <a:rPr lang="en-US" sz="2000" dirty="0"/>
            <a:t>Clean up code and finalize workflow</a:t>
          </a:r>
        </a:p>
      </dgm:t>
    </dgm:pt>
    <dgm:pt modelId="{EBE901A9-F4F6-47C9-8FC6-1F0E352B5807}" type="parTrans" cxnId="{C2B331AA-3F99-4E84-A5B9-2BE19ED14F52}">
      <dgm:prSet/>
      <dgm:spPr/>
      <dgm:t>
        <a:bodyPr/>
        <a:lstStyle/>
        <a:p>
          <a:endParaRPr lang="en-US"/>
        </a:p>
      </dgm:t>
    </dgm:pt>
    <dgm:pt modelId="{188B5DF4-2AA0-40C8-9928-14193A453F75}" type="sibTrans" cxnId="{C2B331AA-3F99-4E84-A5B9-2BE19ED14F52}">
      <dgm:prSet/>
      <dgm:spPr/>
      <dgm:t>
        <a:bodyPr/>
        <a:lstStyle/>
        <a:p>
          <a:endParaRPr lang="en-US"/>
        </a:p>
      </dgm:t>
    </dgm:pt>
    <dgm:pt modelId="{555162C3-38B8-413F-B066-704DFF08DB62}">
      <dgm:prSet/>
      <dgm:spPr/>
      <dgm:t>
        <a:bodyPr/>
        <a:lstStyle/>
        <a:p>
          <a:pPr>
            <a:defRPr b="1"/>
          </a:pPr>
          <a:r>
            <a:rPr lang="en-US" dirty="0"/>
            <a:t>Write report of process and findings</a:t>
          </a:r>
        </a:p>
      </dgm:t>
    </dgm:pt>
    <dgm:pt modelId="{2756A25B-2B96-4746-94DF-33126888B850}" type="parTrans" cxnId="{C64E291C-A173-4546-95E8-85515C4FFDD5}">
      <dgm:prSet/>
      <dgm:spPr/>
      <dgm:t>
        <a:bodyPr/>
        <a:lstStyle/>
        <a:p>
          <a:endParaRPr lang="en-US"/>
        </a:p>
      </dgm:t>
    </dgm:pt>
    <dgm:pt modelId="{ABAAFAEE-0057-463F-ABFE-D07CC14BA8AF}" type="sibTrans" cxnId="{C64E291C-A173-4546-95E8-85515C4FFDD5}">
      <dgm:prSet/>
      <dgm:spPr/>
      <dgm:t>
        <a:bodyPr/>
        <a:lstStyle/>
        <a:p>
          <a:endParaRPr lang="en-US"/>
        </a:p>
      </dgm:t>
    </dgm:pt>
    <dgm:pt modelId="{88E7F9F3-0DBA-4053-A48D-69365A42C840}" type="pres">
      <dgm:prSet presAssocID="{C0DE9731-0AE8-4370-B268-6E8470C9AE49}" presName="root" presStyleCnt="0">
        <dgm:presLayoutVars>
          <dgm:dir/>
          <dgm:resizeHandles val="exact"/>
        </dgm:presLayoutVars>
      </dgm:prSet>
      <dgm:spPr/>
    </dgm:pt>
    <dgm:pt modelId="{9592C7E2-76C4-465B-BBC4-D8428A652230}" type="pres">
      <dgm:prSet presAssocID="{721D518C-5474-4CB4-9BFD-2A3C3245372F}" presName="compNode" presStyleCnt="0"/>
      <dgm:spPr/>
    </dgm:pt>
    <dgm:pt modelId="{A78647E9-5E90-40C5-B209-471C2F1751EF}" type="pres">
      <dgm:prSet presAssocID="{721D518C-5474-4CB4-9BFD-2A3C3245372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a:ext>
      </dgm:extLst>
    </dgm:pt>
    <dgm:pt modelId="{9FC4F343-126C-4F5D-A784-57AAE47FB995}" type="pres">
      <dgm:prSet presAssocID="{721D518C-5474-4CB4-9BFD-2A3C3245372F}" presName="iconSpace" presStyleCnt="0"/>
      <dgm:spPr/>
    </dgm:pt>
    <dgm:pt modelId="{60A63030-9A5C-4556-A1A0-D1CF2688687E}" type="pres">
      <dgm:prSet presAssocID="{721D518C-5474-4CB4-9BFD-2A3C3245372F}" presName="parTx" presStyleLbl="revTx" presStyleIdx="0" presStyleCnt="6">
        <dgm:presLayoutVars>
          <dgm:chMax val="0"/>
          <dgm:chPref val="0"/>
        </dgm:presLayoutVars>
      </dgm:prSet>
      <dgm:spPr/>
    </dgm:pt>
    <dgm:pt modelId="{9E6BC63B-CAEE-4A5C-B5E5-C0BA821A41EA}" type="pres">
      <dgm:prSet presAssocID="{721D518C-5474-4CB4-9BFD-2A3C3245372F}" presName="txSpace" presStyleCnt="0"/>
      <dgm:spPr/>
    </dgm:pt>
    <dgm:pt modelId="{29A81C8C-8B4D-4E16-B329-8143D8E11956}" type="pres">
      <dgm:prSet presAssocID="{721D518C-5474-4CB4-9BFD-2A3C3245372F}" presName="desTx" presStyleLbl="revTx" presStyleIdx="1" presStyleCnt="6">
        <dgm:presLayoutVars/>
      </dgm:prSet>
      <dgm:spPr/>
    </dgm:pt>
    <dgm:pt modelId="{CC96FF22-798C-4A8C-B6B2-0BF7DA0FE408}" type="pres">
      <dgm:prSet presAssocID="{AC9B1545-5476-47E9-8F83-156A379094CC}" presName="sibTrans" presStyleCnt="0"/>
      <dgm:spPr/>
    </dgm:pt>
    <dgm:pt modelId="{5D56B301-96CC-488D-AACB-E5F839BC35E0}" type="pres">
      <dgm:prSet presAssocID="{ECD11E43-FA94-4BCE-A83C-2E8E18C3F7E4}" presName="compNode" presStyleCnt="0"/>
      <dgm:spPr/>
    </dgm:pt>
    <dgm:pt modelId="{BD9C4E0C-A7E8-455C-81E3-68775FD27CF7}" type="pres">
      <dgm:prSet presAssocID="{ECD11E43-FA94-4BCE-A83C-2E8E18C3F7E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1DCAD709-F89B-4F2F-8966-2942FA2B55B9}" type="pres">
      <dgm:prSet presAssocID="{ECD11E43-FA94-4BCE-A83C-2E8E18C3F7E4}" presName="iconSpace" presStyleCnt="0"/>
      <dgm:spPr/>
    </dgm:pt>
    <dgm:pt modelId="{E4D35B34-E97E-4718-A3E8-29D7CAAA51F4}" type="pres">
      <dgm:prSet presAssocID="{ECD11E43-FA94-4BCE-A83C-2E8E18C3F7E4}" presName="parTx" presStyleLbl="revTx" presStyleIdx="2" presStyleCnt="6">
        <dgm:presLayoutVars>
          <dgm:chMax val="0"/>
          <dgm:chPref val="0"/>
        </dgm:presLayoutVars>
      </dgm:prSet>
      <dgm:spPr/>
    </dgm:pt>
    <dgm:pt modelId="{CC3EB259-3816-44A0-88D4-9FC37A2C64E9}" type="pres">
      <dgm:prSet presAssocID="{ECD11E43-FA94-4BCE-A83C-2E8E18C3F7E4}" presName="txSpace" presStyleCnt="0"/>
      <dgm:spPr/>
    </dgm:pt>
    <dgm:pt modelId="{8A7B6014-E773-4BD3-A6FF-C2BF77A6F583}" type="pres">
      <dgm:prSet presAssocID="{ECD11E43-FA94-4BCE-A83C-2E8E18C3F7E4}" presName="desTx" presStyleLbl="revTx" presStyleIdx="3" presStyleCnt="6">
        <dgm:presLayoutVars/>
      </dgm:prSet>
      <dgm:spPr/>
    </dgm:pt>
    <dgm:pt modelId="{D991A01A-F163-46C3-AA01-400E003E78FF}" type="pres">
      <dgm:prSet presAssocID="{188B5DF4-2AA0-40C8-9928-14193A453F75}" presName="sibTrans" presStyleCnt="0"/>
      <dgm:spPr/>
    </dgm:pt>
    <dgm:pt modelId="{DE009520-74D2-412C-AA7E-394230D8BFEA}" type="pres">
      <dgm:prSet presAssocID="{555162C3-38B8-413F-B066-704DFF08DB62}" presName="compNode" presStyleCnt="0"/>
      <dgm:spPr/>
    </dgm:pt>
    <dgm:pt modelId="{BC943633-87C3-4407-A569-97EC80C065ED}" type="pres">
      <dgm:prSet presAssocID="{555162C3-38B8-413F-B066-704DFF08DB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ADFB7AC1-23B3-4C61-B127-9F81CB882273}" type="pres">
      <dgm:prSet presAssocID="{555162C3-38B8-413F-B066-704DFF08DB62}" presName="iconSpace" presStyleCnt="0"/>
      <dgm:spPr/>
    </dgm:pt>
    <dgm:pt modelId="{B4D2814F-9D63-4A4A-950B-ABB9C35066EB}" type="pres">
      <dgm:prSet presAssocID="{555162C3-38B8-413F-B066-704DFF08DB62}" presName="parTx" presStyleLbl="revTx" presStyleIdx="4" presStyleCnt="6">
        <dgm:presLayoutVars>
          <dgm:chMax val="0"/>
          <dgm:chPref val="0"/>
        </dgm:presLayoutVars>
      </dgm:prSet>
      <dgm:spPr/>
    </dgm:pt>
    <dgm:pt modelId="{B6AAD19D-CBE6-4AA5-8C40-99B215F3461A}" type="pres">
      <dgm:prSet presAssocID="{555162C3-38B8-413F-B066-704DFF08DB62}" presName="txSpace" presStyleCnt="0"/>
      <dgm:spPr/>
    </dgm:pt>
    <dgm:pt modelId="{7CD812D1-0A3E-44E2-A3EE-8788D3EB45A8}" type="pres">
      <dgm:prSet presAssocID="{555162C3-38B8-413F-B066-704DFF08DB62}" presName="desTx" presStyleLbl="revTx" presStyleIdx="5" presStyleCnt="6">
        <dgm:presLayoutVars/>
      </dgm:prSet>
      <dgm:spPr/>
    </dgm:pt>
  </dgm:ptLst>
  <dgm:cxnLst>
    <dgm:cxn modelId="{E25E6710-CE98-41D7-9078-43A94917B4CA}" srcId="{C0DE9731-0AE8-4370-B268-6E8470C9AE49}" destId="{721D518C-5474-4CB4-9BFD-2A3C3245372F}" srcOrd="0" destOrd="0" parTransId="{0DAA20C5-15F6-4D98-B904-3A8ABAA9C4DF}" sibTransId="{AC9B1545-5476-47E9-8F83-156A379094CC}"/>
    <dgm:cxn modelId="{C64E291C-A173-4546-95E8-85515C4FFDD5}" srcId="{C0DE9731-0AE8-4370-B268-6E8470C9AE49}" destId="{555162C3-38B8-413F-B066-704DFF08DB62}" srcOrd="2" destOrd="0" parTransId="{2756A25B-2B96-4746-94DF-33126888B850}" sibTransId="{ABAAFAEE-0057-463F-ABFE-D07CC14BA8AF}"/>
    <dgm:cxn modelId="{3B556485-09F4-4A62-9F93-E9240FA9C91E}" srcId="{721D518C-5474-4CB4-9BFD-2A3C3245372F}" destId="{7E95C943-8B2F-4C64-B400-6CB760448310}" srcOrd="1" destOrd="0" parTransId="{2F752CDF-CE77-40C6-B314-1015A098A60C}" sibTransId="{8A1B7E97-EFE4-4B71-B25D-904DE6F201DD}"/>
    <dgm:cxn modelId="{35E0F38D-1AFE-4E8B-BA35-F72D4BA9C6BA}" type="presOf" srcId="{7E95C943-8B2F-4C64-B400-6CB760448310}" destId="{29A81C8C-8B4D-4E16-B329-8143D8E11956}" srcOrd="0" destOrd="1" presId="urn:microsoft.com/office/officeart/2018/5/layout/CenteredIconLabelDescriptionList"/>
    <dgm:cxn modelId="{C2B331AA-3F99-4E84-A5B9-2BE19ED14F52}" srcId="{C0DE9731-0AE8-4370-B268-6E8470C9AE49}" destId="{ECD11E43-FA94-4BCE-A83C-2E8E18C3F7E4}" srcOrd="1" destOrd="0" parTransId="{EBE901A9-F4F6-47C9-8FC6-1F0E352B5807}" sibTransId="{188B5DF4-2AA0-40C8-9928-14193A453F75}"/>
    <dgm:cxn modelId="{879BE1C7-6550-4C6B-ACEE-469DFB6C18B3}" type="presOf" srcId="{ECD11E43-FA94-4BCE-A83C-2E8E18C3F7E4}" destId="{E4D35B34-E97E-4718-A3E8-29D7CAAA51F4}" srcOrd="0" destOrd="0" presId="urn:microsoft.com/office/officeart/2018/5/layout/CenteredIconLabelDescriptionList"/>
    <dgm:cxn modelId="{AA7820CF-5926-486F-8630-727723B29A7F}" type="presOf" srcId="{0802044B-A018-4CFB-A4B5-67725E9AB74A}" destId="{29A81C8C-8B4D-4E16-B329-8143D8E11956}" srcOrd="0" destOrd="0" presId="urn:microsoft.com/office/officeart/2018/5/layout/CenteredIconLabelDescriptionList"/>
    <dgm:cxn modelId="{7A119BDA-FC9A-4597-8EC0-33E3D3113EF1}" type="presOf" srcId="{721D518C-5474-4CB4-9BFD-2A3C3245372F}" destId="{60A63030-9A5C-4556-A1A0-D1CF2688687E}" srcOrd="0" destOrd="0" presId="urn:microsoft.com/office/officeart/2018/5/layout/CenteredIconLabelDescriptionList"/>
    <dgm:cxn modelId="{9200B8DD-BA6D-4055-9C20-F039DE8D5C74}" type="presOf" srcId="{555162C3-38B8-413F-B066-704DFF08DB62}" destId="{B4D2814F-9D63-4A4A-950B-ABB9C35066EB}" srcOrd="0" destOrd="0" presId="urn:microsoft.com/office/officeart/2018/5/layout/CenteredIconLabelDescriptionList"/>
    <dgm:cxn modelId="{ACDA9CF1-2E95-49F6-A3B1-3C22166A95F9}" srcId="{721D518C-5474-4CB4-9BFD-2A3C3245372F}" destId="{0802044B-A018-4CFB-A4B5-67725E9AB74A}" srcOrd="0" destOrd="0" parTransId="{2BDDE63D-EA54-4383-9BCA-02EF1F300CC0}" sibTransId="{37B4B2BC-9434-409E-A0E0-7BDA99A95D04}"/>
    <dgm:cxn modelId="{7F1774FB-53F8-4709-941A-F9124C5D4C39}" type="presOf" srcId="{C0DE9731-0AE8-4370-B268-6E8470C9AE49}" destId="{88E7F9F3-0DBA-4053-A48D-69365A42C840}" srcOrd="0" destOrd="0" presId="urn:microsoft.com/office/officeart/2018/5/layout/CenteredIconLabelDescriptionList"/>
    <dgm:cxn modelId="{3EAC39FD-2CEC-4702-B960-C46DEB229D3B}" type="presParOf" srcId="{88E7F9F3-0DBA-4053-A48D-69365A42C840}" destId="{9592C7E2-76C4-465B-BBC4-D8428A652230}" srcOrd="0" destOrd="0" presId="urn:microsoft.com/office/officeart/2018/5/layout/CenteredIconLabelDescriptionList"/>
    <dgm:cxn modelId="{FFC9EB44-530F-496D-8A65-6FB119467083}" type="presParOf" srcId="{9592C7E2-76C4-465B-BBC4-D8428A652230}" destId="{A78647E9-5E90-40C5-B209-471C2F1751EF}" srcOrd="0" destOrd="0" presId="urn:microsoft.com/office/officeart/2018/5/layout/CenteredIconLabelDescriptionList"/>
    <dgm:cxn modelId="{FD780337-9D7A-47CB-8CCE-10B74122142F}" type="presParOf" srcId="{9592C7E2-76C4-465B-BBC4-D8428A652230}" destId="{9FC4F343-126C-4F5D-A784-57AAE47FB995}" srcOrd="1" destOrd="0" presId="urn:microsoft.com/office/officeart/2018/5/layout/CenteredIconLabelDescriptionList"/>
    <dgm:cxn modelId="{11AE73B0-0A92-41CE-8640-01E8E439617C}" type="presParOf" srcId="{9592C7E2-76C4-465B-BBC4-D8428A652230}" destId="{60A63030-9A5C-4556-A1A0-D1CF2688687E}" srcOrd="2" destOrd="0" presId="urn:microsoft.com/office/officeart/2018/5/layout/CenteredIconLabelDescriptionList"/>
    <dgm:cxn modelId="{2AA9B8EB-EACE-4EC7-97B5-DCEEF07A5E74}" type="presParOf" srcId="{9592C7E2-76C4-465B-BBC4-D8428A652230}" destId="{9E6BC63B-CAEE-4A5C-B5E5-C0BA821A41EA}" srcOrd="3" destOrd="0" presId="urn:microsoft.com/office/officeart/2018/5/layout/CenteredIconLabelDescriptionList"/>
    <dgm:cxn modelId="{8875997B-A7B5-4298-91AB-DAA5A8DC96F1}" type="presParOf" srcId="{9592C7E2-76C4-465B-BBC4-D8428A652230}" destId="{29A81C8C-8B4D-4E16-B329-8143D8E11956}" srcOrd="4" destOrd="0" presId="urn:microsoft.com/office/officeart/2018/5/layout/CenteredIconLabelDescriptionList"/>
    <dgm:cxn modelId="{EFBD3DE5-EBFC-480C-A529-AEE7B016432A}" type="presParOf" srcId="{88E7F9F3-0DBA-4053-A48D-69365A42C840}" destId="{CC96FF22-798C-4A8C-B6B2-0BF7DA0FE408}" srcOrd="1" destOrd="0" presId="urn:microsoft.com/office/officeart/2018/5/layout/CenteredIconLabelDescriptionList"/>
    <dgm:cxn modelId="{14482E06-CA76-458E-9C43-60FCC072C71E}" type="presParOf" srcId="{88E7F9F3-0DBA-4053-A48D-69365A42C840}" destId="{5D56B301-96CC-488D-AACB-E5F839BC35E0}" srcOrd="2" destOrd="0" presId="urn:microsoft.com/office/officeart/2018/5/layout/CenteredIconLabelDescriptionList"/>
    <dgm:cxn modelId="{D75E5F97-EB45-4EE3-9294-FDE435EEEEBF}" type="presParOf" srcId="{5D56B301-96CC-488D-AACB-E5F839BC35E0}" destId="{BD9C4E0C-A7E8-455C-81E3-68775FD27CF7}" srcOrd="0" destOrd="0" presId="urn:microsoft.com/office/officeart/2018/5/layout/CenteredIconLabelDescriptionList"/>
    <dgm:cxn modelId="{1421F973-984C-4186-9F71-2297205E9EDB}" type="presParOf" srcId="{5D56B301-96CC-488D-AACB-E5F839BC35E0}" destId="{1DCAD709-F89B-4F2F-8966-2942FA2B55B9}" srcOrd="1" destOrd="0" presId="urn:microsoft.com/office/officeart/2018/5/layout/CenteredIconLabelDescriptionList"/>
    <dgm:cxn modelId="{D682D9B3-0A72-4B95-8A7A-29EF1304863D}" type="presParOf" srcId="{5D56B301-96CC-488D-AACB-E5F839BC35E0}" destId="{E4D35B34-E97E-4718-A3E8-29D7CAAA51F4}" srcOrd="2" destOrd="0" presId="urn:microsoft.com/office/officeart/2018/5/layout/CenteredIconLabelDescriptionList"/>
    <dgm:cxn modelId="{E735BDB3-628B-460B-9041-07F9F1D31253}" type="presParOf" srcId="{5D56B301-96CC-488D-AACB-E5F839BC35E0}" destId="{CC3EB259-3816-44A0-88D4-9FC37A2C64E9}" srcOrd="3" destOrd="0" presId="urn:microsoft.com/office/officeart/2018/5/layout/CenteredIconLabelDescriptionList"/>
    <dgm:cxn modelId="{5CEA9CBD-D9BA-41AD-BFF2-12CD06EEC794}" type="presParOf" srcId="{5D56B301-96CC-488D-AACB-E5F839BC35E0}" destId="{8A7B6014-E773-4BD3-A6FF-C2BF77A6F583}" srcOrd="4" destOrd="0" presId="urn:microsoft.com/office/officeart/2018/5/layout/CenteredIconLabelDescriptionList"/>
    <dgm:cxn modelId="{0DDF899D-AB51-42B6-9386-4B02CC2776E1}" type="presParOf" srcId="{88E7F9F3-0DBA-4053-A48D-69365A42C840}" destId="{D991A01A-F163-46C3-AA01-400E003E78FF}" srcOrd="3" destOrd="0" presId="urn:microsoft.com/office/officeart/2018/5/layout/CenteredIconLabelDescriptionList"/>
    <dgm:cxn modelId="{1573BF6A-8986-4C38-BA36-CD791258E882}" type="presParOf" srcId="{88E7F9F3-0DBA-4053-A48D-69365A42C840}" destId="{DE009520-74D2-412C-AA7E-394230D8BFEA}" srcOrd="4" destOrd="0" presId="urn:microsoft.com/office/officeart/2018/5/layout/CenteredIconLabelDescriptionList"/>
    <dgm:cxn modelId="{6FE2E31A-2AEA-4722-930B-11AD231A3946}" type="presParOf" srcId="{DE009520-74D2-412C-AA7E-394230D8BFEA}" destId="{BC943633-87C3-4407-A569-97EC80C065ED}" srcOrd="0" destOrd="0" presId="urn:microsoft.com/office/officeart/2018/5/layout/CenteredIconLabelDescriptionList"/>
    <dgm:cxn modelId="{3F345749-77D9-4395-979D-63BD7E896874}" type="presParOf" srcId="{DE009520-74D2-412C-AA7E-394230D8BFEA}" destId="{ADFB7AC1-23B3-4C61-B127-9F81CB882273}" srcOrd="1" destOrd="0" presId="urn:microsoft.com/office/officeart/2018/5/layout/CenteredIconLabelDescriptionList"/>
    <dgm:cxn modelId="{3419311A-00C7-4898-88C4-B98758020050}" type="presParOf" srcId="{DE009520-74D2-412C-AA7E-394230D8BFEA}" destId="{B4D2814F-9D63-4A4A-950B-ABB9C35066EB}" srcOrd="2" destOrd="0" presId="urn:microsoft.com/office/officeart/2018/5/layout/CenteredIconLabelDescriptionList"/>
    <dgm:cxn modelId="{24CDA3C4-1DC6-4E9E-9E74-FE61144B2A9F}" type="presParOf" srcId="{DE009520-74D2-412C-AA7E-394230D8BFEA}" destId="{B6AAD19D-CBE6-4AA5-8C40-99B215F3461A}" srcOrd="3" destOrd="0" presId="urn:microsoft.com/office/officeart/2018/5/layout/CenteredIconLabelDescriptionList"/>
    <dgm:cxn modelId="{868B0202-B736-40DC-8CB6-0772562000F1}" type="presParOf" srcId="{DE009520-74D2-412C-AA7E-394230D8BFEA}" destId="{7CD812D1-0A3E-44E2-A3EE-8788D3EB45A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69DD0-C7FC-4DEB-A03E-C8D49C704D2A}">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AB37D-0035-4DE1-B5A2-87F08AF1BCCA}">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0320C-4B41-421B-A5A3-AC76EC4B65B7}">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NDWI does not work well in urban settings due to interferences from the built environment</a:t>
          </a:r>
        </a:p>
      </dsp:txBody>
      <dsp:txXfrm>
        <a:off x="1834517" y="469890"/>
        <a:ext cx="3148942" cy="1335915"/>
      </dsp:txXfrm>
    </dsp:sp>
    <dsp:sp modelId="{42F1C0AC-474B-49B1-9619-62C741BAB570}">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9078D4-3949-484C-86FD-CF212F5F6700}">
      <dsp:nvSpPr>
        <dsp:cNvPr id="0" name=""/>
        <dsp:cNvSpPr/>
      </dsp:nvSpPr>
      <dsp:spPr>
        <a:xfrm>
          <a:off x="5812681" y="750432"/>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FAE78-58FF-43E5-8846-71AE14EF1F7B}">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High resolution imagery does not include the required SWIR band to calculate MNDWI</a:t>
          </a:r>
        </a:p>
      </dsp:txBody>
      <dsp:txXfrm>
        <a:off x="7154322" y="469890"/>
        <a:ext cx="3148942" cy="1335915"/>
      </dsp:txXfrm>
    </dsp:sp>
    <dsp:sp modelId="{A34FA99A-F032-4A73-A562-D262EF9EDA78}">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6FF387-F134-4DD7-9949-3721B38455C7}">
      <dsp:nvSpPr>
        <dsp:cNvPr id="0" name=""/>
        <dsp:cNvSpPr/>
      </dsp:nvSpPr>
      <dsp:spPr>
        <a:xfrm>
          <a:off x="492877" y="2826074"/>
          <a:ext cx="774830" cy="7748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893412-F4FA-40B1-9D4B-C96C8264751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Attempts at using a combination of indices and bands may fall short of mapping the true flooding extent</a:t>
          </a:r>
        </a:p>
      </dsp:txBody>
      <dsp:txXfrm>
        <a:off x="1834517" y="2545532"/>
        <a:ext cx="3148942" cy="1335915"/>
      </dsp:txXfrm>
    </dsp:sp>
    <dsp:sp modelId="{280A681D-24C5-408F-B002-0E0629A5CF0F}">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2C539E-1C76-4066-A385-B871BC2FB0BD}">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0BC97A-A425-4A2A-B8BB-BE43DA814DF4}">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Building shadows look visually similar to flood waters and can be misidentified</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3276A-D03B-4803-B97F-7D2F697080F9}">
      <dsp:nvSpPr>
        <dsp:cNvPr id="0" name=""/>
        <dsp:cNvSpPr/>
      </dsp:nvSpPr>
      <dsp:spPr>
        <a:xfrm>
          <a:off x="18341" y="41389"/>
          <a:ext cx="810523" cy="7958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389092-16DE-4431-982E-C25EF7EACCE8}">
      <dsp:nvSpPr>
        <dsp:cNvPr id="0" name=""/>
        <dsp:cNvSpPr/>
      </dsp:nvSpPr>
      <dsp:spPr>
        <a:xfrm>
          <a:off x="18341"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Improve flood detection workflow</a:t>
          </a:r>
        </a:p>
      </dsp:txBody>
      <dsp:txXfrm>
        <a:off x="18341" y="1020819"/>
        <a:ext cx="2315782" cy="554816"/>
      </dsp:txXfrm>
    </dsp:sp>
    <dsp:sp modelId="{8670739E-DF71-4FC5-8D2F-130864767B93}">
      <dsp:nvSpPr>
        <dsp:cNvPr id="0" name=""/>
        <dsp:cNvSpPr/>
      </dsp:nvSpPr>
      <dsp:spPr>
        <a:xfrm>
          <a:off x="18341"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Focused on differentiating building shadow and flood waters</a:t>
          </a:r>
        </a:p>
      </dsp:txBody>
      <dsp:txXfrm>
        <a:off x="18341" y="1661007"/>
        <a:ext cx="2315782" cy="2648940"/>
      </dsp:txXfrm>
    </dsp:sp>
    <dsp:sp modelId="{C73A4D93-8A5B-44CF-8BE6-35F0050368B3}">
      <dsp:nvSpPr>
        <dsp:cNvPr id="0" name=""/>
        <dsp:cNvSpPr/>
      </dsp:nvSpPr>
      <dsp:spPr>
        <a:xfrm>
          <a:off x="2739386" y="41389"/>
          <a:ext cx="810523" cy="7958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D88D78-BB0D-483C-B931-0BF2360EE9AE}">
      <dsp:nvSpPr>
        <dsp:cNvPr id="0" name=""/>
        <dsp:cNvSpPr/>
      </dsp:nvSpPr>
      <dsp:spPr>
        <a:xfrm>
          <a:off x="2739386"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Explore open source Python-based tools</a:t>
          </a:r>
        </a:p>
      </dsp:txBody>
      <dsp:txXfrm>
        <a:off x="2739386" y="1020819"/>
        <a:ext cx="2315782" cy="554816"/>
      </dsp:txXfrm>
    </dsp:sp>
    <dsp:sp modelId="{809A189D-BC0D-4684-B659-D395BA5B85A3}">
      <dsp:nvSpPr>
        <dsp:cNvPr id="0" name=""/>
        <dsp:cNvSpPr/>
      </dsp:nvSpPr>
      <dsp:spPr>
        <a:xfrm>
          <a:off x="2739386"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Cloud to Street uses Google Earth Engine and is interested in exploring other options</a:t>
          </a:r>
        </a:p>
      </dsp:txBody>
      <dsp:txXfrm>
        <a:off x="2739386" y="1661007"/>
        <a:ext cx="2315782" cy="2648940"/>
      </dsp:txXfrm>
    </dsp:sp>
    <dsp:sp modelId="{6512D17F-670E-4F71-A737-62F830FC7783}">
      <dsp:nvSpPr>
        <dsp:cNvPr id="0" name=""/>
        <dsp:cNvSpPr/>
      </dsp:nvSpPr>
      <dsp:spPr>
        <a:xfrm>
          <a:off x="5460430" y="41389"/>
          <a:ext cx="810523" cy="7958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9EC9D-39E5-46E7-9663-7860D6A534B5}">
      <dsp:nvSpPr>
        <dsp:cNvPr id="0" name=""/>
        <dsp:cNvSpPr/>
      </dsp:nvSpPr>
      <dsp:spPr>
        <a:xfrm>
          <a:off x="5460430"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Geographic focus</a:t>
          </a:r>
        </a:p>
      </dsp:txBody>
      <dsp:txXfrm>
        <a:off x="5460430" y="1020819"/>
        <a:ext cx="2315782" cy="554816"/>
      </dsp:txXfrm>
    </dsp:sp>
    <dsp:sp modelId="{87956655-69A5-43E4-9E6F-6508CEE81E49}">
      <dsp:nvSpPr>
        <dsp:cNvPr id="0" name=""/>
        <dsp:cNvSpPr/>
      </dsp:nvSpPr>
      <dsp:spPr>
        <a:xfrm>
          <a:off x="5460430"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Abidjan, Ivory Coast </a:t>
          </a:r>
        </a:p>
        <a:p>
          <a:pPr marL="0" lvl="0" indent="0" algn="l" defTabSz="800100">
            <a:lnSpc>
              <a:spcPct val="90000"/>
            </a:lnSpc>
            <a:spcBef>
              <a:spcPct val="0"/>
            </a:spcBef>
            <a:spcAft>
              <a:spcPct val="35000"/>
            </a:spcAft>
            <a:buNone/>
          </a:pPr>
          <a:r>
            <a:rPr lang="en-US" sz="1800" kern="1200" dirty="0"/>
            <a:t>Flooding event from June 2016</a:t>
          </a:r>
        </a:p>
      </dsp:txBody>
      <dsp:txXfrm>
        <a:off x="5460430" y="1661007"/>
        <a:ext cx="2315782" cy="2648940"/>
      </dsp:txXfrm>
    </dsp:sp>
    <dsp:sp modelId="{65AD0012-FF73-4C2C-A346-A835A4491119}">
      <dsp:nvSpPr>
        <dsp:cNvPr id="0" name=""/>
        <dsp:cNvSpPr/>
      </dsp:nvSpPr>
      <dsp:spPr>
        <a:xfrm>
          <a:off x="8181475" y="41389"/>
          <a:ext cx="810523" cy="7958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FD8430-0204-4824-8486-56F15C733299}">
      <dsp:nvSpPr>
        <dsp:cNvPr id="0" name=""/>
        <dsp:cNvSpPr/>
      </dsp:nvSpPr>
      <dsp:spPr>
        <a:xfrm>
          <a:off x="8181475"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Final products</a:t>
          </a:r>
        </a:p>
      </dsp:txBody>
      <dsp:txXfrm>
        <a:off x="8181475" y="1020819"/>
        <a:ext cx="2315782" cy="554816"/>
      </dsp:txXfrm>
    </dsp:sp>
    <dsp:sp modelId="{4064243D-B9D3-4AA1-A14E-13E33D86941E}">
      <dsp:nvSpPr>
        <dsp:cNvPr id="0" name=""/>
        <dsp:cNvSpPr/>
      </dsp:nvSpPr>
      <dsp:spPr>
        <a:xfrm>
          <a:off x="8181475"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 report of the different potential options explored for improving the workflow</a:t>
          </a:r>
        </a:p>
        <a:p>
          <a:pPr marL="0" lvl="0" indent="0" algn="l" defTabSz="800100">
            <a:lnSpc>
              <a:spcPct val="90000"/>
            </a:lnSpc>
            <a:spcBef>
              <a:spcPct val="0"/>
            </a:spcBef>
            <a:spcAft>
              <a:spcPct val="35000"/>
            </a:spcAft>
            <a:buNone/>
          </a:pPr>
          <a:r>
            <a:rPr lang="en-US" sz="1800" kern="1200" dirty="0"/>
            <a:t>A final workflow to create an improved flood extent map for Abidjan (and potentially other cities*)</a:t>
          </a:r>
        </a:p>
        <a:p>
          <a:pPr marL="0" lvl="0" indent="0" algn="l" defTabSz="800100">
            <a:lnSpc>
              <a:spcPct val="90000"/>
            </a:lnSpc>
            <a:spcBef>
              <a:spcPct val="0"/>
            </a:spcBef>
            <a:spcAft>
              <a:spcPct val="35000"/>
            </a:spcAft>
            <a:buNone/>
          </a:pPr>
          <a:r>
            <a:rPr lang="en-US" sz="1800" kern="1200" dirty="0"/>
            <a:t>Academic paper (?)</a:t>
          </a:r>
        </a:p>
      </dsp:txBody>
      <dsp:txXfrm>
        <a:off x="8181475" y="1661007"/>
        <a:ext cx="2315782" cy="26489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647E9-5E90-40C5-B209-471C2F1751EF}">
      <dsp:nvSpPr>
        <dsp:cNvPr id="0" name=""/>
        <dsp:cNvSpPr/>
      </dsp:nvSpPr>
      <dsp:spPr>
        <a:xfrm>
          <a:off x="1020487" y="645961"/>
          <a:ext cx="1098562" cy="1098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A63030-9A5C-4556-A1A0-D1CF2688687E}">
      <dsp:nvSpPr>
        <dsp:cNvPr id="0" name=""/>
        <dsp:cNvSpPr/>
      </dsp:nvSpPr>
      <dsp:spPr>
        <a:xfrm>
          <a:off x="393"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Finalize models</a:t>
          </a:r>
        </a:p>
      </dsp:txBody>
      <dsp:txXfrm>
        <a:off x="393" y="1876078"/>
        <a:ext cx="3138750" cy="559089"/>
      </dsp:txXfrm>
    </dsp:sp>
    <dsp:sp modelId="{29A81C8C-8B4D-4E16-B329-8143D8E11956}">
      <dsp:nvSpPr>
        <dsp:cNvPr id="0" name=""/>
        <dsp:cNvSpPr/>
      </dsp:nvSpPr>
      <dsp:spPr>
        <a:xfrm>
          <a:off x="393"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Complete final model runs</a:t>
          </a:r>
        </a:p>
        <a:p>
          <a:pPr marL="0" lvl="0" indent="0" algn="ctr" defTabSz="800100">
            <a:lnSpc>
              <a:spcPct val="90000"/>
            </a:lnSpc>
            <a:spcBef>
              <a:spcPct val="0"/>
            </a:spcBef>
            <a:spcAft>
              <a:spcPct val="35000"/>
            </a:spcAft>
            <a:buFont typeface="Arial" panose="020B0604020202020204" pitchFamily="34" charset="0"/>
            <a:buNone/>
          </a:pPr>
          <a:r>
            <a:rPr lang="en-US" sz="1800" kern="1200" dirty="0"/>
            <a:t>Analyze validation and accuracy scores</a:t>
          </a:r>
        </a:p>
        <a:p>
          <a:pPr marL="0" lvl="0" indent="0" algn="ctr" defTabSz="800100">
            <a:lnSpc>
              <a:spcPct val="90000"/>
            </a:lnSpc>
            <a:spcBef>
              <a:spcPct val="0"/>
            </a:spcBef>
            <a:spcAft>
              <a:spcPct val="35000"/>
            </a:spcAft>
            <a:buFont typeface="Arial" panose="020B0604020202020204" pitchFamily="34" charset="0"/>
            <a:buNone/>
          </a:pPr>
          <a:r>
            <a:rPr lang="en-US" sz="1800" kern="1200" dirty="0"/>
            <a:t>Test model on other location*</a:t>
          </a:r>
        </a:p>
      </dsp:txBody>
      <dsp:txXfrm>
        <a:off x="393" y="2496356"/>
        <a:ext cx="3138750" cy="1209019"/>
      </dsp:txXfrm>
    </dsp:sp>
    <dsp:sp modelId="{BD9C4E0C-A7E8-455C-81E3-68775FD27CF7}">
      <dsp:nvSpPr>
        <dsp:cNvPr id="0" name=""/>
        <dsp:cNvSpPr/>
      </dsp:nvSpPr>
      <dsp:spPr>
        <a:xfrm>
          <a:off x="4708518" y="645961"/>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D35B34-E97E-4718-A3E8-29D7CAAA51F4}">
      <dsp:nvSpPr>
        <dsp:cNvPr id="0" name=""/>
        <dsp:cNvSpPr/>
      </dsp:nvSpPr>
      <dsp:spPr>
        <a:xfrm>
          <a:off x="3688425"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Clean up code and finalize workflow</a:t>
          </a:r>
        </a:p>
      </dsp:txBody>
      <dsp:txXfrm>
        <a:off x="3688425" y="1876078"/>
        <a:ext cx="3138750" cy="559089"/>
      </dsp:txXfrm>
    </dsp:sp>
    <dsp:sp modelId="{8A7B6014-E773-4BD3-A6FF-C2BF77A6F583}">
      <dsp:nvSpPr>
        <dsp:cNvPr id="0" name=""/>
        <dsp:cNvSpPr/>
      </dsp:nvSpPr>
      <dsp:spPr>
        <a:xfrm>
          <a:off x="3688425"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sp>
    <dsp:sp modelId="{BC943633-87C3-4407-A569-97EC80C065ED}">
      <dsp:nvSpPr>
        <dsp:cNvPr id="0" name=""/>
        <dsp:cNvSpPr/>
      </dsp:nvSpPr>
      <dsp:spPr>
        <a:xfrm>
          <a:off x="8396550" y="645961"/>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D2814F-9D63-4A4A-950B-ABB9C35066EB}">
      <dsp:nvSpPr>
        <dsp:cNvPr id="0" name=""/>
        <dsp:cNvSpPr/>
      </dsp:nvSpPr>
      <dsp:spPr>
        <a:xfrm>
          <a:off x="7376456"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Write report of process and findings</a:t>
          </a:r>
        </a:p>
      </dsp:txBody>
      <dsp:txXfrm>
        <a:off x="7376456" y="1876078"/>
        <a:ext cx="3138750" cy="559089"/>
      </dsp:txXfrm>
    </dsp:sp>
    <dsp:sp modelId="{7CD812D1-0A3E-44E2-A3EE-8788D3EB45A8}">
      <dsp:nvSpPr>
        <dsp:cNvPr id="0" name=""/>
        <dsp:cNvSpPr/>
      </dsp:nvSpPr>
      <dsp:spPr>
        <a:xfrm>
          <a:off x="7376456"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4673A-7190-4120-AC6A-9CE721E107F6}" type="datetimeFigureOut">
              <a:rPr lang="en-US" smtClean="0"/>
              <a:t>4/22/2019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E3CEA-C62D-4A67-BDB8-718C995F52FD}" type="slidenum">
              <a:rPr lang="en-US" smtClean="0"/>
              <a:t>‹#›</a:t>
            </a:fld>
            <a:endParaRPr lang="en-US"/>
          </a:p>
        </p:txBody>
      </p:sp>
    </p:spTree>
    <p:extLst>
      <p:ext uri="{BB962C8B-B14F-4D97-AF65-F5344CB8AC3E}">
        <p14:creationId xmlns:p14="http://schemas.microsoft.com/office/powerpoint/2010/main" val="323575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Millions of people in cities are affected by flooding events each year. Cloud to Street, my partner for this project, uses satellite imagery to make high resolution maps for flood prone areas in low and middle income countries. These maps are designed to enable decision makers the best information possible to prepare and respond to flooding events, to better understand and price flood risk </a:t>
            </a:r>
          </a:p>
        </p:txBody>
      </p:sp>
      <p:sp>
        <p:nvSpPr>
          <p:cNvPr id="4" name="Slide Number Placeholder 3"/>
          <p:cNvSpPr>
            <a:spLocks noGrp="1"/>
          </p:cNvSpPr>
          <p:nvPr>
            <p:ph type="sldNum" sz="quarter" idx="5"/>
          </p:nvPr>
        </p:nvSpPr>
        <p:spPr/>
        <p:txBody>
          <a:bodyPr/>
          <a:lstStyle/>
          <a:p>
            <a:fld id="{44CE3CEA-C62D-4A67-BDB8-718C995F52FD}" type="slidenum">
              <a:rPr lang="en-US" smtClean="0"/>
              <a:t>3</a:t>
            </a:fld>
            <a:endParaRPr lang="en-US" dirty="0"/>
          </a:p>
        </p:txBody>
      </p:sp>
    </p:spTree>
    <p:extLst>
      <p:ext uri="{BB962C8B-B14F-4D97-AF65-F5344CB8AC3E}">
        <p14:creationId xmlns:p14="http://schemas.microsoft.com/office/powerpoint/2010/main" val="134988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CE3CEA-C62D-4A67-BDB8-718C995F52FD}" type="slidenum">
              <a:rPr lang="en-US" smtClean="0"/>
              <a:t>6</a:t>
            </a:fld>
            <a:endParaRPr lang="en-US" dirty="0"/>
          </a:p>
        </p:txBody>
      </p:sp>
    </p:spTree>
    <p:extLst>
      <p:ext uri="{BB962C8B-B14F-4D97-AF65-F5344CB8AC3E}">
        <p14:creationId xmlns:p14="http://schemas.microsoft.com/office/powerpoint/2010/main" val="46440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the steps needed to complete this project. The orange boxes are tasks I have completed, the yellow is where I am at currently and the green are things I still need to do. Briefly, what I’ve done so far is to explore the flooded image and identified a representative sub-section of the city to focus my analysis. I then started by trying to recreate and improve the algorithm using a similar approach as cloud to street, so basically combining and thresholding spectral indices, adding in new measures which help identify shadow and building footprints. The result so far is mixed.. There is definitely a benefit by adding in shadow – but otherwise it is a bit mixed. I then looked at supervised and unsupervised machine learning models. For supervised I looked support vector machine,  or SVM and for unsupervised I have looked at both </a:t>
            </a:r>
            <a:r>
              <a:rPr lang="en-US" dirty="0" err="1"/>
              <a:t>Kmeans</a:t>
            </a:r>
            <a:r>
              <a:rPr lang="en-US" dirty="0"/>
              <a:t> and the Gaussian mixture model, with most of my efforts on </a:t>
            </a:r>
            <a:r>
              <a:rPr lang="en-US" dirty="0" err="1"/>
              <a:t>kmeans</a:t>
            </a:r>
            <a:r>
              <a:rPr lang="en-US" dirty="0"/>
              <a:t>. For SVM, I needed to develop a reference data set for training and testing the model, so I used ArcGIS to drop points on specific areas of the image that identified flood, shadow and other land cover types. So right now I am analyzing the outputs of these three approaches and seeing if I can iterate to make any improvements to the model. Next steps are to validate the final model and </a:t>
            </a:r>
          </a:p>
        </p:txBody>
      </p:sp>
      <p:sp>
        <p:nvSpPr>
          <p:cNvPr id="4" name="Slide Number Placeholder 3"/>
          <p:cNvSpPr>
            <a:spLocks noGrp="1"/>
          </p:cNvSpPr>
          <p:nvPr>
            <p:ph type="sldNum" sz="quarter" idx="5"/>
          </p:nvPr>
        </p:nvSpPr>
        <p:spPr/>
        <p:txBody>
          <a:bodyPr/>
          <a:lstStyle/>
          <a:p>
            <a:fld id="{44CE3CEA-C62D-4A67-BDB8-718C995F52FD}" type="slidenum">
              <a:rPr lang="en-US" smtClean="0"/>
              <a:t>7</a:t>
            </a:fld>
            <a:endParaRPr lang="en-US"/>
          </a:p>
        </p:txBody>
      </p:sp>
    </p:spTree>
    <p:extLst>
      <p:ext uri="{BB962C8B-B14F-4D97-AF65-F5344CB8AC3E}">
        <p14:creationId xmlns:p14="http://schemas.microsoft.com/office/powerpoint/2010/main" val="17276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https://reliefweb.int/disaster/fl-2018-000077-civ</a:t>
            </a:r>
          </a:p>
        </p:txBody>
      </p:sp>
      <p:sp>
        <p:nvSpPr>
          <p:cNvPr id="4" name="Slide Number Placeholder 3"/>
          <p:cNvSpPr>
            <a:spLocks noGrp="1"/>
          </p:cNvSpPr>
          <p:nvPr>
            <p:ph type="sldNum" sz="quarter" idx="5"/>
          </p:nvPr>
        </p:nvSpPr>
        <p:spPr/>
        <p:txBody>
          <a:bodyPr/>
          <a:lstStyle/>
          <a:p>
            <a:fld id="{44CE3CEA-C62D-4A67-BDB8-718C995F52FD}" type="slidenum">
              <a:rPr lang="en-US" smtClean="0"/>
              <a:t>38</a:t>
            </a:fld>
            <a:endParaRPr lang="en-US"/>
          </a:p>
        </p:txBody>
      </p:sp>
    </p:spTree>
    <p:extLst>
      <p:ext uri="{BB962C8B-B14F-4D97-AF65-F5344CB8AC3E}">
        <p14:creationId xmlns:p14="http://schemas.microsoft.com/office/powerpoint/2010/main" val="3143829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05D3-5352-4993-9109-C2C463E225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BCD16B-75FE-4030-BC88-44DDA4A3D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64BB27-5CCC-4999-9D5A-979EE853042B}"/>
              </a:ext>
            </a:extLst>
          </p:cNvPr>
          <p:cNvSpPr>
            <a:spLocks noGrp="1"/>
          </p:cNvSpPr>
          <p:nvPr>
            <p:ph type="dt" sz="half" idx="10"/>
          </p:nvPr>
        </p:nvSpPr>
        <p:spPr/>
        <p:txBody>
          <a:bodyPr/>
          <a:lstStyle/>
          <a:p>
            <a:fld id="{EDCB61E5-C887-475E-94FC-4D81D55B9835}" type="datetimeFigureOut">
              <a:rPr lang="en-US" smtClean="0"/>
              <a:t>4/22/2019</a:t>
            </a:fld>
            <a:endParaRPr lang="en-US"/>
          </a:p>
        </p:txBody>
      </p:sp>
      <p:sp>
        <p:nvSpPr>
          <p:cNvPr id="5" name="Footer Placeholder 4">
            <a:extLst>
              <a:ext uri="{FF2B5EF4-FFF2-40B4-BE49-F238E27FC236}">
                <a16:creationId xmlns:a16="http://schemas.microsoft.com/office/drawing/2014/main" id="{F56A224A-2986-4A3D-B151-5D1566A96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BF870-1A7A-4E30-AEB8-AE2CAEFFF3D1}"/>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357009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E56D-22D9-48AE-B9B3-23FC2CFBEF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4AF994-F576-4C25-9804-47E34022F4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A32E8-BDE9-4BD5-B99F-0AA20D240CB0}"/>
              </a:ext>
            </a:extLst>
          </p:cNvPr>
          <p:cNvSpPr>
            <a:spLocks noGrp="1"/>
          </p:cNvSpPr>
          <p:nvPr>
            <p:ph type="dt" sz="half" idx="10"/>
          </p:nvPr>
        </p:nvSpPr>
        <p:spPr/>
        <p:txBody>
          <a:bodyPr/>
          <a:lstStyle/>
          <a:p>
            <a:fld id="{EDCB61E5-C887-475E-94FC-4D81D55B9835}" type="datetimeFigureOut">
              <a:rPr lang="en-US" smtClean="0"/>
              <a:t>4/22/2019</a:t>
            </a:fld>
            <a:endParaRPr lang="en-US"/>
          </a:p>
        </p:txBody>
      </p:sp>
      <p:sp>
        <p:nvSpPr>
          <p:cNvPr id="5" name="Footer Placeholder 4">
            <a:extLst>
              <a:ext uri="{FF2B5EF4-FFF2-40B4-BE49-F238E27FC236}">
                <a16:creationId xmlns:a16="http://schemas.microsoft.com/office/drawing/2014/main" id="{6C4B7F61-4564-416A-8167-4F213A498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93AD7-F32B-4EA2-A300-529546B5A0E1}"/>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60179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7BDB01-C9EA-45D4-8A4F-7E7A7A306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8C1A39-A7B7-4352-8729-96DBECCE99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F3C3E-86EE-47C3-BB03-18D4CF99524E}"/>
              </a:ext>
            </a:extLst>
          </p:cNvPr>
          <p:cNvSpPr>
            <a:spLocks noGrp="1"/>
          </p:cNvSpPr>
          <p:nvPr>
            <p:ph type="dt" sz="half" idx="10"/>
          </p:nvPr>
        </p:nvSpPr>
        <p:spPr/>
        <p:txBody>
          <a:bodyPr/>
          <a:lstStyle/>
          <a:p>
            <a:fld id="{EDCB61E5-C887-475E-94FC-4D81D55B9835}" type="datetimeFigureOut">
              <a:rPr lang="en-US" smtClean="0"/>
              <a:t>4/22/2019</a:t>
            </a:fld>
            <a:endParaRPr lang="en-US"/>
          </a:p>
        </p:txBody>
      </p:sp>
      <p:sp>
        <p:nvSpPr>
          <p:cNvPr id="5" name="Footer Placeholder 4">
            <a:extLst>
              <a:ext uri="{FF2B5EF4-FFF2-40B4-BE49-F238E27FC236}">
                <a16:creationId xmlns:a16="http://schemas.microsoft.com/office/drawing/2014/main" id="{C42EAD5D-9292-4614-8B46-2237CDC48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D7754-618D-46AB-8831-3E37464DAC35}"/>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226815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A50D-D99B-4B71-A9EF-3B7578C90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88AC57-3394-4D9D-9B8B-855AA43736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4E5C-7C0B-4CDD-8E98-CE9A0EE10DA2}"/>
              </a:ext>
            </a:extLst>
          </p:cNvPr>
          <p:cNvSpPr>
            <a:spLocks noGrp="1"/>
          </p:cNvSpPr>
          <p:nvPr>
            <p:ph type="dt" sz="half" idx="10"/>
          </p:nvPr>
        </p:nvSpPr>
        <p:spPr/>
        <p:txBody>
          <a:bodyPr/>
          <a:lstStyle/>
          <a:p>
            <a:fld id="{EDCB61E5-C887-475E-94FC-4D81D55B9835}" type="datetimeFigureOut">
              <a:rPr lang="en-US" smtClean="0"/>
              <a:t>4/22/2019</a:t>
            </a:fld>
            <a:endParaRPr lang="en-US"/>
          </a:p>
        </p:txBody>
      </p:sp>
      <p:sp>
        <p:nvSpPr>
          <p:cNvPr id="5" name="Footer Placeholder 4">
            <a:extLst>
              <a:ext uri="{FF2B5EF4-FFF2-40B4-BE49-F238E27FC236}">
                <a16:creationId xmlns:a16="http://schemas.microsoft.com/office/drawing/2014/main" id="{AEA92604-1C5B-4233-90BE-4EA2203EE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54B98-532D-4591-90DF-F4F61F3D2519}"/>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048789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A175-C9C1-4235-84E1-25E80BBA2B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27BC0B-5A6F-478C-BFB8-1FDD31FE0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36D37-84F0-49DE-B847-0FE283721853}"/>
              </a:ext>
            </a:extLst>
          </p:cNvPr>
          <p:cNvSpPr>
            <a:spLocks noGrp="1"/>
          </p:cNvSpPr>
          <p:nvPr>
            <p:ph type="dt" sz="half" idx="10"/>
          </p:nvPr>
        </p:nvSpPr>
        <p:spPr/>
        <p:txBody>
          <a:bodyPr/>
          <a:lstStyle/>
          <a:p>
            <a:fld id="{EDCB61E5-C887-475E-94FC-4D81D55B9835}" type="datetimeFigureOut">
              <a:rPr lang="en-US" smtClean="0"/>
              <a:t>4/22/2019</a:t>
            </a:fld>
            <a:endParaRPr lang="en-US"/>
          </a:p>
        </p:txBody>
      </p:sp>
      <p:sp>
        <p:nvSpPr>
          <p:cNvPr id="5" name="Footer Placeholder 4">
            <a:extLst>
              <a:ext uri="{FF2B5EF4-FFF2-40B4-BE49-F238E27FC236}">
                <a16:creationId xmlns:a16="http://schemas.microsoft.com/office/drawing/2014/main" id="{DDB934A6-5250-48F7-AE84-C4F57FE7B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8244C-55B5-40C8-8A0A-5ED8A796C002}"/>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76311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1374-7A72-4877-929C-DAB09D0DEF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9053E-985C-4DA5-8D67-E3DDEE3426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36F298-E758-4980-AFE9-2837063B7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F594B6-D572-40E4-86C3-6A1621526757}"/>
              </a:ext>
            </a:extLst>
          </p:cNvPr>
          <p:cNvSpPr>
            <a:spLocks noGrp="1"/>
          </p:cNvSpPr>
          <p:nvPr>
            <p:ph type="dt" sz="half" idx="10"/>
          </p:nvPr>
        </p:nvSpPr>
        <p:spPr/>
        <p:txBody>
          <a:bodyPr/>
          <a:lstStyle/>
          <a:p>
            <a:fld id="{EDCB61E5-C887-475E-94FC-4D81D55B9835}" type="datetimeFigureOut">
              <a:rPr lang="en-US" smtClean="0"/>
              <a:t>4/22/2019</a:t>
            </a:fld>
            <a:endParaRPr lang="en-US"/>
          </a:p>
        </p:txBody>
      </p:sp>
      <p:sp>
        <p:nvSpPr>
          <p:cNvPr id="6" name="Footer Placeholder 5">
            <a:extLst>
              <a:ext uri="{FF2B5EF4-FFF2-40B4-BE49-F238E27FC236}">
                <a16:creationId xmlns:a16="http://schemas.microsoft.com/office/drawing/2014/main" id="{2064D543-D28E-4923-ABD5-AEAEDCFBF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18EB1-36B6-4A5B-92B9-F1FE56DFCE78}"/>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246570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92434-1520-467D-AFB9-3160E3F90C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03761-DF84-4A19-A66D-7B32DE8092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DF7CA3-DFD5-45E8-BDAB-86BB3545F1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B9C1C3-43A0-4B29-B1FE-E3BBE217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47D7D5-CDC8-4B68-8A1B-1A41CF63DC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C32203-E823-4703-8AD6-914F37FD31A1}"/>
              </a:ext>
            </a:extLst>
          </p:cNvPr>
          <p:cNvSpPr>
            <a:spLocks noGrp="1"/>
          </p:cNvSpPr>
          <p:nvPr>
            <p:ph type="dt" sz="half" idx="10"/>
          </p:nvPr>
        </p:nvSpPr>
        <p:spPr/>
        <p:txBody>
          <a:bodyPr/>
          <a:lstStyle/>
          <a:p>
            <a:fld id="{EDCB61E5-C887-475E-94FC-4D81D55B9835}" type="datetimeFigureOut">
              <a:rPr lang="en-US" smtClean="0"/>
              <a:t>4/22/2019</a:t>
            </a:fld>
            <a:endParaRPr lang="en-US"/>
          </a:p>
        </p:txBody>
      </p:sp>
      <p:sp>
        <p:nvSpPr>
          <p:cNvPr id="8" name="Footer Placeholder 7">
            <a:extLst>
              <a:ext uri="{FF2B5EF4-FFF2-40B4-BE49-F238E27FC236}">
                <a16:creationId xmlns:a16="http://schemas.microsoft.com/office/drawing/2014/main" id="{3FCA7D71-1885-413F-9943-9EED7EFB0E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12037D-69D4-47A9-A2B7-DD8670BEDFD5}"/>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38230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3A28-AD3B-410A-8492-8FC552CCF9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B3A5EE-D9AB-481E-978D-F0BF0C83DC46}"/>
              </a:ext>
            </a:extLst>
          </p:cNvPr>
          <p:cNvSpPr>
            <a:spLocks noGrp="1"/>
          </p:cNvSpPr>
          <p:nvPr>
            <p:ph type="dt" sz="half" idx="10"/>
          </p:nvPr>
        </p:nvSpPr>
        <p:spPr/>
        <p:txBody>
          <a:bodyPr/>
          <a:lstStyle/>
          <a:p>
            <a:fld id="{EDCB61E5-C887-475E-94FC-4D81D55B9835}" type="datetimeFigureOut">
              <a:rPr lang="en-US" smtClean="0"/>
              <a:t>4/22/2019</a:t>
            </a:fld>
            <a:endParaRPr lang="en-US"/>
          </a:p>
        </p:txBody>
      </p:sp>
      <p:sp>
        <p:nvSpPr>
          <p:cNvPr id="4" name="Footer Placeholder 3">
            <a:extLst>
              <a:ext uri="{FF2B5EF4-FFF2-40B4-BE49-F238E27FC236}">
                <a16:creationId xmlns:a16="http://schemas.microsoft.com/office/drawing/2014/main" id="{C6275EAD-C365-49E1-8AD6-A6A2F1C978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50A7E-920D-4EAA-BC3E-7DF7D8492713}"/>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3593412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645077-B31B-4647-BFB1-8B0E6CC86A03}"/>
              </a:ext>
            </a:extLst>
          </p:cNvPr>
          <p:cNvSpPr>
            <a:spLocks noGrp="1"/>
          </p:cNvSpPr>
          <p:nvPr>
            <p:ph type="dt" sz="half" idx="10"/>
          </p:nvPr>
        </p:nvSpPr>
        <p:spPr/>
        <p:txBody>
          <a:bodyPr/>
          <a:lstStyle/>
          <a:p>
            <a:fld id="{EDCB61E5-C887-475E-94FC-4D81D55B9835}" type="datetimeFigureOut">
              <a:rPr lang="en-US" smtClean="0"/>
              <a:t>4/22/2019</a:t>
            </a:fld>
            <a:endParaRPr lang="en-US"/>
          </a:p>
        </p:txBody>
      </p:sp>
      <p:sp>
        <p:nvSpPr>
          <p:cNvPr id="3" name="Footer Placeholder 2">
            <a:extLst>
              <a:ext uri="{FF2B5EF4-FFF2-40B4-BE49-F238E27FC236}">
                <a16:creationId xmlns:a16="http://schemas.microsoft.com/office/drawing/2014/main" id="{3C38EA59-51A0-49AA-B8E8-A4725EA6B1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5101F8-CDF4-4AE8-A579-F765005994DE}"/>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67953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2DF1-157C-46E5-9EDB-F83DAAB5E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FBB16E-36D6-41F6-882B-76D52EE7F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3ADB1-C2B5-4C08-9BA4-89737AE3A4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5E690-AF89-4141-8C37-2C4B9438DBAC}"/>
              </a:ext>
            </a:extLst>
          </p:cNvPr>
          <p:cNvSpPr>
            <a:spLocks noGrp="1"/>
          </p:cNvSpPr>
          <p:nvPr>
            <p:ph type="dt" sz="half" idx="10"/>
          </p:nvPr>
        </p:nvSpPr>
        <p:spPr/>
        <p:txBody>
          <a:bodyPr/>
          <a:lstStyle/>
          <a:p>
            <a:fld id="{EDCB61E5-C887-475E-94FC-4D81D55B9835}" type="datetimeFigureOut">
              <a:rPr lang="en-US" smtClean="0"/>
              <a:t>4/22/2019</a:t>
            </a:fld>
            <a:endParaRPr lang="en-US"/>
          </a:p>
        </p:txBody>
      </p:sp>
      <p:sp>
        <p:nvSpPr>
          <p:cNvPr id="6" name="Footer Placeholder 5">
            <a:extLst>
              <a:ext uri="{FF2B5EF4-FFF2-40B4-BE49-F238E27FC236}">
                <a16:creationId xmlns:a16="http://schemas.microsoft.com/office/drawing/2014/main" id="{F9D2021F-7D07-43F2-BA99-8865ED169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9E94F-696D-4DB2-8B1C-0DFAE67842C6}"/>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235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40FA-BA5F-4753-B1A1-B53838EF5A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DF159D-4E1C-4E06-98B4-7A399FE853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CFA6DD-5029-4D48-B7BC-4CE562A76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3D767-F387-4C4B-9050-8B541BA1D4E5}"/>
              </a:ext>
            </a:extLst>
          </p:cNvPr>
          <p:cNvSpPr>
            <a:spLocks noGrp="1"/>
          </p:cNvSpPr>
          <p:nvPr>
            <p:ph type="dt" sz="half" idx="10"/>
          </p:nvPr>
        </p:nvSpPr>
        <p:spPr/>
        <p:txBody>
          <a:bodyPr/>
          <a:lstStyle/>
          <a:p>
            <a:fld id="{EDCB61E5-C887-475E-94FC-4D81D55B9835}" type="datetimeFigureOut">
              <a:rPr lang="en-US" smtClean="0"/>
              <a:t>4/22/2019</a:t>
            </a:fld>
            <a:endParaRPr lang="en-US"/>
          </a:p>
        </p:txBody>
      </p:sp>
      <p:sp>
        <p:nvSpPr>
          <p:cNvPr id="6" name="Footer Placeholder 5">
            <a:extLst>
              <a:ext uri="{FF2B5EF4-FFF2-40B4-BE49-F238E27FC236}">
                <a16:creationId xmlns:a16="http://schemas.microsoft.com/office/drawing/2014/main" id="{66BAF120-2A1A-4E8C-860D-73648C037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4A7AF-E4C7-4BB8-AE60-2AFBA4C0DAC2}"/>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21137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0F1EC-07D3-4340-9CFB-D204EF7600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41169E-965F-4A36-87B4-119AF2B26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AC0B-9B1C-4A69-8CFD-D7A65CC11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B61E5-C887-475E-94FC-4D81D55B9835}" type="datetimeFigureOut">
              <a:rPr lang="en-US" smtClean="0"/>
              <a:t>4/22/2019</a:t>
            </a:fld>
            <a:endParaRPr lang="en-US"/>
          </a:p>
        </p:txBody>
      </p:sp>
      <p:sp>
        <p:nvSpPr>
          <p:cNvPr id="5" name="Footer Placeholder 4">
            <a:extLst>
              <a:ext uri="{FF2B5EF4-FFF2-40B4-BE49-F238E27FC236}">
                <a16:creationId xmlns:a16="http://schemas.microsoft.com/office/drawing/2014/main" id="{594F77D1-9096-4D3D-874B-794813A9C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A92076-7373-41E4-9615-E08D5EE44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8E676-C387-482B-98D1-ACE40B075945}" type="slidenum">
              <a:rPr lang="en-US" smtClean="0"/>
              <a:t>‹#›</a:t>
            </a:fld>
            <a:endParaRPr lang="en-US"/>
          </a:p>
        </p:txBody>
      </p:sp>
    </p:spTree>
    <p:extLst>
      <p:ext uri="{BB962C8B-B14F-4D97-AF65-F5344CB8AC3E}">
        <p14:creationId xmlns:p14="http://schemas.microsoft.com/office/powerpoint/2010/main" val="2674538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0BA6-2260-4811-B0B4-7EF96F990E7D}"/>
              </a:ext>
            </a:extLst>
          </p:cNvPr>
          <p:cNvSpPr>
            <a:spLocks noGrp="1"/>
          </p:cNvSpPr>
          <p:nvPr>
            <p:ph type="ctrTitle"/>
          </p:nvPr>
        </p:nvSpPr>
        <p:spPr>
          <a:xfrm>
            <a:off x="1023257" y="965198"/>
            <a:ext cx="6766078" cy="4927601"/>
          </a:xfrm>
        </p:spPr>
        <p:txBody>
          <a:bodyPr anchor="ctr">
            <a:normAutofit/>
          </a:bodyPr>
          <a:lstStyle/>
          <a:p>
            <a:pPr algn="r"/>
            <a:r>
              <a:rPr lang="en-US" dirty="0">
                <a:ea typeface="Cambria" panose="02040503050406030204" pitchFamily="18" charset="0"/>
              </a:rPr>
              <a:t>Improving urban flood detection</a:t>
            </a:r>
            <a:br>
              <a:rPr lang="en-US" dirty="0">
                <a:ea typeface="Cambria" panose="02040503050406030204" pitchFamily="18" charset="0"/>
              </a:rPr>
            </a:br>
            <a:br>
              <a:rPr lang="en-US" dirty="0">
                <a:ea typeface="Cambria" panose="02040503050406030204" pitchFamily="18" charset="0"/>
              </a:rPr>
            </a:br>
            <a:r>
              <a:rPr lang="en-US" sz="4400" i="1" dirty="0">
                <a:ea typeface="Cambria" panose="02040503050406030204" pitchFamily="18" charset="0"/>
              </a:rPr>
              <a:t>Project Update</a:t>
            </a:r>
            <a:endParaRPr lang="en-US" i="1" dirty="0">
              <a:ea typeface="Cambria" panose="02040503050406030204" pitchFamily="18" charset="0"/>
            </a:endParaRPr>
          </a:p>
        </p:txBody>
      </p:sp>
      <p:sp>
        <p:nvSpPr>
          <p:cNvPr id="13" name="Rectangle 12">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Subtitle 2">
            <a:extLst>
              <a:ext uri="{FF2B5EF4-FFF2-40B4-BE49-F238E27FC236}">
                <a16:creationId xmlns:a16="http://schemas.microsoft.com/office/drawing/2014/main" id="{CA090154-203A-4A91-A897-FAC23245A613}"/>
              </a:ext>
            </a:extLst>
          </p:cNvPr>
          <p:cNvSpPr>
            <a:spLocks noGrp="1"/>
          </p:cNvSpPr>
          <p:nvPr>
            <p:ph type="subTitle" idx="1"/>
          </p:nvPr>
        </p:nvSpPr>
        <p:spPr>
          <a:xfrm>
            <a:off x="8454570" y="965199"/>
            <a:ext cx="3093963" cy="4927602"/>
          </a:xfrm>
        </p:spPr>
        <p:txBody>
          <a:bodyPr anchor="ctr">
            <a:normAutofit/>
          </a:bodyPr>
          <a:lstStyle/>
          <a:p>
            <a:pPr algn="l"/>
            <a:endParaRPr lang="en-US" sz="2000" dirty="0">
              <a:solidFill>
                <a:srgbClr val="FFFFFF"/>
              </a:solidFill>
              <a:latin typeface="+mj-lt"/>
              <a:ea typeface="Cambria" panose="02040503050406030204" pitchFamily="18" charset="0"/>
            </a:endParaRPr>
          </a:p>
          <a:p>
            <a:pPr algn="l"/>
            <a:endParaRPr lang="en-US" sz="2000" dirty="0">
              <a:solidFill>
                <a:srgbClr val="FFFFFF"/>
              </a:solidFill>
              <a:latin typeface="+mj-lt"/>
              <a:ea typeface="Cambria" panose="02040503050406030204" pitchFamily="18" charset="0"/>
            </a:endParaRPr>
          </a:p>
          <a:p>
            <a:pPr algn="l"/>
            <a:r>
              <a:rPr lang="en-US" sz="2000" dirty="0">
                <a:solidFill>
                  <a:srgbClr val="FFFFFF"/>
                </a:solidFill>
                <a:latin typeface="+mj-lt"/>
                <a:ea typeface="Cambria" panose="02040503050406030204" pitchFamily="18" charset="0"/>
              </a:rPr>
              <a:t>Katy Sill</a:t>
            </a:r>
          </a:p>
          <a:p>
            <a:pPr algn="l"/>
            <a:r>
              <a:rPr lang="en-US" sz="2000" dirty="0">
                <a:solidFill>
                  <a:srgbClr val="FFFFFF"/>
                </a:solidFill>
                <a:latin typeface="+mj-lt"/>
                <a:ea typeface="Cambria" panose="02040503050406030204" pitchFamily="18" charset="0"/>
              </a:rPr>
              <a:t>April 9, 2019</a:t>
            </a:r>
          </a:p>
        </p:txBody>
      </p:sp>
    </p:spTree>
    <p:extLst>
      <p:ext uri="{BB962C8B-B14F-4D97-AF65-F5344CB8AC3E}">
        <p14:creationId xmlns:p14="http://schemas.microsoft.com/office/powerpoint/2010/main" val="7042314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A17B-1868-44B7-A883-C443D045A8C3}"/>
              </a:ext>
            </a:extLst>
          </p:cNvPr>
          <p:cNvSpPr>
            <a:spLocks noGrp="1"/>
          </p:cNvSpPr>
          <p:nvPr>
            <p:ph type="title"/>
          </p:nvPr>
        </p:nvSpPr>
        <p:spPr/>
        <p:txBody>
          <a:bodyPr/>
          <a:lstStyle/>
          <a:p>
            <a:r>
              <a:rPr lang="en-US" dirty="0"/>
              <a:t>Cloud to Street – All Reference Data (shadow, flood, other)</a:t>
            </a:r>
          </a:p>
        </p:txBody>
      </p:sp>
      <p:sp>
        <p:nvSpPr>
          <p:cNvPr id="5" name="Rectangle 4">
            <a:extLst>
              <a:ext uri="{FF2B5EF4-FFF2-40B4-BE49-F238E27FC236}">
                <a16:creationId xmlns:a16="http://schemas.microsoft.com/office/drawing/2014/main" id="{631CF8C6-364E-4921-AE2E-17296B15EEEC}"/>
              </a:ext>
            </a:extLst>
          </p:cNvPr>
          <p:cNvSpPr/>
          <p:nvPr/>
        </p:nvSpPr>
        <p:spPr>
          <a:xfrm>
            <a:off x="8055712" y="1887493"/>
            <a:ext cx="3688862" cy="400110"/>
          </a:xfrm>
          <a:prstGeom prst="rect">
            <a:avLst/>
          </a:prstGeom>
        </p:spPr>
        <p:txBody>
          <a:bodyPr wrap="square">
            <a:spAutoFit/>
          </a:bodyPr>
          <a:lstStyle/>
          <a:p>
            <a:r>
              <a:rPr lang="en-US" sz="2000" dirty="0"/>
              <a:t>Accuracy score (all data) = 32%</a:t>
            </a:r>
          </a:p>
        </p:txBody>
      </p:sp>
      <p:sp>
        <p:nvSpPr>
          <p:cNvPr id="7" name="Content Placeholder 2">
            <a:extLst>
              <a:ext uri="{FF2B5EF4-FFF2-40B4-BE49-F238E27FC236}">
                <a16:creationId xmlns:a16="http://schemas.microsoft.com/office/drawing/2014/main" id="{57643863-91B8-4E57-A8CA-1E0CAF3C6FB2}"/>
              </a:ext>
            </a:extLst>
          </p:cNvPr>
          <p:cNvSpPr txBox="1">
            <a:spLocks/>
          </p:cNvSpPr>
          <p:nvPr/>
        </p:nvSpPr>
        <p:spPr>
          <a:xfrm>
            <a:off x="197338" y="18874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32%</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19A43EE0-5C5E-404C-86F4-0C17B619F72B}"/>
              </a:ext>
            </a:extLst>
          </p:cNvPr>
          <p:cNvPicPr>
            <a:picLocks noChangeAspect="1"/>
          </p:cNvPicPr>
          <p:nvPr/>
        </p:nvPicPr>
        <p:blipFill rotWithShape="1">
          <a:blip r:embed="rId2"/>
          <a:srcRect t="2111" b="1"/>
          <a:stretch/>
        </p:blipFill>
        <p:spPr>
          <a:xfrm>
            <a:off x="4108798" y="2743200"/>
            <a:ext cx="3725835" cy="3665903"/>
          </a:xfrm>
          <a:prstGeom prst="rect">
            <a:avLst/>
          </a:prstGeom>
        </p:spPr>
      </p:pic>
      <p:sp>
        <p:nvSpPr>
          <p:cNvPr id="10" name="Content Placeholder 2">
            <a:extLst>
              <a:ext uri="{FF2B5EF4-FFF2-40B4-BE49-F238E27FC236}">
                <a16:creationId xmlns:a16="http://schemas.microsoft.com/office/drawing/2014/main" id="{5F69BE07-E62C-4D45-ACB9-FDE8FE2E9B40}"/>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32%</a:t>
            </a:r>
          </a:p>
          <a:p>
            <a:endParaRPr lang="en-US" sz="2000" dirty="0"/>
          </a:p>
          <a:p>
            <a:endParaRPr lang="en-US" sz="2000" dirty="0"/>
          </a:p>
          <a:p>
            <a:endParaRPr lang="en-US" sz="2000" dirty="0"/>
          </a:p>
          <a:p>
            <a:endParaRPr lang="en-US" sz="2000" dirty="0"/>
          </a:p>
          <a:p>
            <a:endParaRPr lang="en-US" sz="2000" dirty="0"/>
          </a:p>
        </p:txBody>
      </p:sp>
      <p:pic>
        <p:nvPicPr>
          <p:cNvPr id="12" name="Picture 11">
            <a:extLst>
              <a:ext uri="{FF2B5EF4-FFF2-40B4-BE49-F238E27FC236}">
                <a16:creationId xmlns:a16="http://schemas.microsoft.com/office/drawing/2014/main" id="{EED4FBE1-CCC2-4F76-80CB-EC3BCFFC9E18}"/>
              </a:ext>
            </a:extLst>
          </p:cNvPr>
          <p:cNvPicPr>
            <a:picLocks noChangeAspect="1"/>
          </p:cNvPicPr>
          <p:nvPr/>
        </p:nvPicPr>
        <p:blipFill>
          <a:blip r:embed="rId3"/>
          <a:stretch>
            <a:fillRect/>
          </a:stretch>
        </p:blipFill>
        <p:spPr>
          <a:xfrm>
            <a:off x="118677" y="2575718"/>
            <a:ext cx="4007848" cy="4000866"/>
          </a:xfrm>
          <a:prstGeom prst="rect">
            <a:avLst/>
          </a:prstGeom>
        </p:spPr>
      </p:pic>
      <p:pic>
        <p:nvPicPr>
          <p:cNvPr id="13" name="Picture 12">
            <a:extLst>
              <a:ext uri="{FF2B5EF4-FFF2-40B4-BE49-F238E27FC236}">
                <a16:creationId xmlns:a16="http://schemas.microsoft.com/office/drawing/2014/main" id="{284EC8E0-3706-47DE-A96D-E951E0D11932}"/>
              </a:ext>
            </a:extLst>
          </p:cNvPr>
          <p:cNvPicPr>
            <a:picLocks noChangeAspect="1"/>
          </p:cNvPicPr>
          <p:nvPr/>
        </p:nvPicPr>
        <p:blipFill>
          <a:blip r:embed="rId4"/>
          <a:stretch>
            <a:fillRect/>
          </a:stretch>
        </p:blipFill>
        <p:spPr>
          <a:xfrm>
            <a:off x="8055712" y="2424515"/>
            <a:ext cx="3884648" cy="4152069"/>
          </a:xfrm>
          <a:prstGeom prst="rect">
            <a:avLst/>
          </a:prstGeom>
        </p:spPr>
      </p:pic>
    </p:spTree>
    <p:extLst>
      <p:ext uri="{BB962C8B-B14F-4D97-AF65-F5344CB8AC3E}">
        <p14:creationId xmlns:p14="http://schemas.microsoft.com/office/powerpoint/2010/main" val="449858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50FC9-5B24-44F3-A8AC-623ABCB0E21F}"/>
              </a:ext>
            </a:extLst>
          </p:cNvPr>
          <p:cNvSpPr>
            <a:spLocks noGrp="1"/>
          </p:cNvSpPr>
          <p:nvPr>
            <p:ph type="title"/>
          </p:nvPr>
        </p:nvSpPr>
        <p:spPr/>
        <p:txBody>
          <a:bodyPr/>
          <a:lstStyle/>
          <a:p>
            <a:r>
              <a:rPr lang="en-US" dirty="0"/>
              <a:t>Cloud to Street – Flood Only (flood, other)</a:t>
            </a:r>
          </a:p>
        </p:txBody>
      </p:sp>
      <p:sp>
        <p:nvSpPr>
          <p:cNvPr id="5" name="Rectangle 4">
            <a:extLst>
              <a:ext uri="{FF2B5EF4-FFF2-40B4-BE49-F238E27FC236}">
                <a16:creationId xmlns:a16="http://schemas.microsoft.com/office/drawing/2014/main" id="{0265C9AD-F266-4226-9E04-398F965E1BEA}"/>
              </a:ext>
            </a:extLst>
          </p:cNvPr>
          <p:cNvSpPr/>
          <p:nvPr/>
        </p:nvSpPr>
        <p:spPr>
          <a:xfrm>
            <a:off x="8055712" y="1887493"/>
            <a:ext cx="3688862" cy="400110"/>
          </a:xfrm>
          <a:prstGeom prst="rect">
            <a:avLst/>
          </a:prstGeom>
        </p:spPr>
        <p:txBody>
          <a:bodyPr wrap="square">
            <a:spAutoFit/>
          </a:bodyPr>
          <a:lstStyle/>
          <a:p>
            <a:r>
              <a:rPr lang="en-US" sz="2000" dirty="0"/>
              <a:t>Accuracy score (all data) = 33%</a:t>
            </a:r>
          </a:p>
        </p:txBody>
      </p:sp>
      <p:sp>
        <p:nvSpPr>
          <p:cNvPr id="7" name="Content Placeholder 2">
            <a:extLst>
              <a:ext uri="{FF2B5EF4-FFF2-40B4-BE49-F238E27FC236}">
                <a16:creationId xmlns:a16="http://schemas.microsoft.com/office/drawing/2014/main" id="{77E9035E-10B6-4EB8-ACEF-3D3038FF5427}"/>
              </a:ext>
            </a:extLst>
          </p:cNvPr>
          <p:cNvSpPr txBox="1">
            <a:spLocks/>
          </p:cNvSpPr>
          <p:nvPr/>
        </p:nvSpPr>
        <p:spPr>
          <a:xfrm>
            <a:off x="197338" y="18874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35%</a:t>
            </a:r>
          </a:p>
          <a:p>
            <a:endParaRPr lang="en-US" sz="2000" dirty="0"/>
          </a:p>
          <a:p>
            <a:endParaRPr lang="en-US" sz="2000" dirty="0"/>
          </a:p>
          <a:p>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2930EE1A-3F26-44ED-9AED-D4C137348227}"/>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31%</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15C825BA-C2FD-4C7B-A640-5E32D24C0CC6}"/>
              </a:ext>
            </a:extLst>
          </p:cNvPr>
          <p:cNvPicPr>
            <a:picLocks noChangeAspect="1"/>
          </p:cNvPicPr>
          <p:nvPr/>
        </p:nvPicPr>
        <p:blipFill>
          <a:blip r:embed="rId2"/>
          <a:stretch>
            <a:fillRect/>
          </a:stretch>
        </p:blipFill>
        <p:spPr>
          <a:xfrm>
            <a:off x="3883671" y="2246768"/>
            <a:ext cx="3737919" cy="4014054"/>
          </a:xfrm>
          <a:prstGeom prst="rect">
            <a:avLst/>
          </a:prstGeom>
        </p:spPr>
      </p:pic>
      <p:pic>
        <p:nvPicPr>
          <p:cNvPr id="10" name="Picture 9">
            <a:extLst>
              <a:ext uri="{FF2B5EF4-FFF2-40B4-BE49-F238E27FC236}">
                <a16:creationId xmlns:a16="http://schemas.microsoft.com/office/drawing/2014/main" id="{4784065F-0ACC-4CBF-A68E-1C005949CB2B}"/>
              </a:ext>
            </a:extLst>
          </p:cNvPr>
          <p:cNvPicPr>
            <a:picLocks noChangeAspect="1"/>
          </p:cNvPicPr>
          <p:nvPr/>
        </p:nvPicPr>
        <p:blipFill>
          <a:blip r:embed="rId3"/>
          <a:stretch>
            <a:fillRect/>
          </a:stretch>
        </p:blipFill>
        <p:spPr>
          <a:xfrm>
            <a:off x="97722" y="2180492"/>
            <a:ext cx="3785949" cy="4217436"/>
          </a:xfrm>
          <a:prstGeom prst="rect">
            <a:avLst/>
          </a:prstGeom>
        </p:spPr>
      </p:pic>
      <p:pic>
        <p:nvPicPr>
          <p:cNvPr id="12" name="Picture 11">
            <a:extLst>
              <a:ext uri="{FF2B5EF4-FFF2-40B4-BE49-F238E27FC236}">
                <a16:creationId xmlns:a16="http://schemas.microsoft.com/office/drawing/2014/main" id="{2F5C4367-1B99-4C26-9A5C-89D60E107798}"/>
              </a:ext>
            </a:extLst>
          </p:cNvPr>
          <p:cNvPicPr>
            <a:picLocks noChangeAspect="1"/>
          </p:cNvPicPr>
          <p:nvPr/>
        </p:nvPicPr>
        <p:blipFill>
          <a:blip r:embed="rId4"/>
          <a:stretch>
            <a:fillRect/>
          </a:stretch>
        </p:blipFill>
        <p:spPr>
          <a:xfrm>
            <a:off x="7883772" y="2336702"/>
            <a:ext cx="3946922" cy="4027472"/>
          </a:xfrm>
          <a:prstGeom prst="rect">
            <a:avLst/>
          </a:prstGeom>
        </p:spPr>
      </p:pic>
    </p:spTree>
    <p:extLst>
      <p:ext uri="{BB962C8B-B14F-4D97-AF65-F5344CB8AC3E}">
        <p14:creationId xmlns:p14="http://schemas.microsoft.com/office/powerpoint/2010/main" val="3161272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0AAE-DA4A-48FA-9962-67F0F399449D}"/>
              </a:ext>
            </a:extLst>
          </p:cNvPr>
          <p:cNvSpPr>
            <a:spLocks noGrp="1"/>
          </p:cNvSpPr>
          <p:nvPr>
            <p:ph type="title"/>
          </p:nvPr>
        </p:nvSpPr>
        <p:spPr>
          <a:xfrm>
            <a:off x="648929" y="629266"/>
            <a:ext cx="3651467" cy="1676603"/>
          </a:xfrm>
        </p:spPr>
        <p:txBody>
          <a:bodyPr vert="horz" lIns="91440" tIns="45720" rIns="91440" bIns="45720" rtlCol="0" anchor="ctr">
            <a:normAutofit fontScale="90000"/>
          </a:bodyPr>
          <a:lstStyle/>
          <a:p>
            <a:r>
              <a:rPr lang="en-US" dirty="0">
                <a:ea typeface="Cambria" panose="02040503050406030204" pitchFamily="18" charset="0"/>
              </a:rPr>
              <a:t>(Delete)</a:t>
            </a:r>
            <a:br>
              <a:rPr lang="en-US" dirty="0">
                <a:ea typeface="Cambria" panose="02040503050406030204" pitchFamily="18" charset="0"/>
              </a:rPr>
            </a:br>
            <a:r>
              <a:rPr lang="en-US" dirty="0">
                <a:ea typeface="Cambria" panose="02040503050406030204" pitchFamily="18" charset="0"/>
              </a:rPr>
              <a:t>Thresholding Result</a:t>
            </a:r>
          </a:p>
        </p:txBody>
      </p:sp>
      <p:sp>
        <p:nvSpPr>
          <p:cNvPr id="6" name="TextBox 5">
            <a:extLst>
              <a:ext uri="{FF2B5EF4-FFF2-40B4-BE49-F238E27FC236}">
                <a16:creationId xmlns:a16="http://schemas.microsoft.com/office/drawing/2014/main" id="{C92C77E5-63CC-47A1-9C41-BD0C5505AC73}"/>
              </a:ext>
            </a:extLst>
          </p:cNvPr>
          <p:cNvSpPr txBox="1"/>
          <p:nvPr/>
        </p:nvSpPr>
        <p:spPr>
          <a:xfrm>
            <a:off x="648931" y="2438400"/>
            <a:ext cx="3651466" cy="3785419"/>
          </a:xfrm>
          <a:prstGeom prst="rect">
            <a:avLst/>
          </a:prstGeom>
        </p:spPr>
        <p:txBody>
          <a:bodyPr vert="horz" lIns="91440" tIns="45720" rIns="91440" bIns="45720" rtlCol="0">
            <a:normAutofit lnSpcReduction="10000"/>
          </a:bodyPr>
          <a:lstStyle/>
          <a:p>
            <a:pPr marL="342900" indent="-342900">
              <a:lnSpc>
                <a:spcPct val="90000"/>
              </a:lnSpc>
              <a:spcAft>
                <a:spcPts val="600"/>
              </a:spcAft>
              <a:buFontTx/>
              <a:buChar char="-"/>
            </a:pPr>
            <a:r>
              <a:rPr lang="en-US" sz="2400" dirty="0">
                <a:ea typeface="Cambria" panose="02040503050406030204" pitchFamily="18" charset="0"/>
              </a:rPr>
              <a:t>Appears to miss substantial amount of flooding </a:t>
            </a:r>
          </a:p>
          <a:p>
            <a:pPr marL="342900" indent="-342900">
              <a:lnSpc>
                <a:spcPct val="90000"/>
              </a:lnSpc>
              <a:spcAft>
                <a:spcPts val="600"/>
              </a:spcAft>
              <a:buFontTx/>
              <a:buChar char="-"/>
            </a:pPr>
            <a:r>
              <a:rPr lang="en-US" sz="2400" dirty="0">
                <a:ea typeface="Cambria" panose="02040503050406030204" pitchFamily="18" charset="0"/>
              </a:rPr>
              <a:t>Shadows reasonably well represented </a:t>
            </a: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a:p>
            <a:pPr>
              <a:lnSpc>
                <a:spcPct val="90000"/>
              </a:lnSpc>
              <a:spcAft>
                <a:spcPts val="600"/>
              </a:spcAft>
            </a:pPr>
            <a:r>
              <a:rPr lang="en-US" sz="2400" b="1" dirty="0">
                <a:ea typeface="Cambria" panose="02040503050406030204" pitchFamily="18" charset="0"/>
              </a:rPr>
              <a:t>Challenges/Next steps</a:t>
            </a:r>
          </a:p>
          <a:p>
            <a:pPr marL="342900" indent="-342900">
              <a:lnSpc>
                <a:spcPct val="90000"/>
              </a:lnSpc>
              <a:spcAft>
                <a:spcPts val="600"/>
              </a:spcAft>
              <a:buFontTx/>
              <a:buChar char="-"/>
            </a:pPr>
            <a:r>
              <a:rPr lang="en-US" sz="2400" dirty="0">
                <a:ea typeface="Cambria" panose="02040503050406030204" pitchFamily="18" charset="0"/>
              </a:rPr>
              <a:t>Re-examine and finalize thresholds</a:t>
            </a:r>
          </a:p>
          <a:p>
            <a:pPr marL="342900" indent="-342900">
              <a:lnSpc>
                <a:spcPct val="90000"/>
              </a:lnSpc>
              <a:spcAft>
                <a:spcPts val="600"/>
              </a:spcAft>
              <a:buFontTx/>
              <a:buChar char="-"/>
            </a:pPr>
            <a:r>
              <a:rPr lang="en-US" sz="2400" dirty="0">
                <a:ea typeface="Cambria" panose="02040503050406030204" pitchFamily="18" charset="0"/>
              </a:rPr>
              <a:t>Calculate accuracy score and confusion matrix</a:t>
            </a: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p:txBody>
      </p:sp>
      <p:pic>
        <p:nvPicPr>
          <p:cNvPr id="4" name="Content Placeholder 3">
            <a:extLst>
              <a:ext uri="{FF2B5EF4-FFF2-40B4-BE49-F238E27FC236}">
                <a16:creationId xmlns:a16="http://schemas.microsoft.com/office/drawing/2014/main" id="{07181910-A211-4053-A138-B3B1AD921AC2}"/>
              </a:ext>
            </a:extLst>
          </p:cNvPr>
          <p:cNvPicPr>
            <a:picLocks noGrp="1" noChangeAspect="1"/>
          </p:cNvPicPr>
          <p:nvPr>
            <p:ph idx="1"/>
          </p:nvPr>
        </p:nvPicPr>
        <p:blipFill rotWithShape="1">
          <a:blip r:embed="rId2"/>
          <a:srcRect t="10512" r="3" b="1986"/>
          <a:stretch/>
        </p:blipFill>
        <p:spPr>
          <a:xfrm>
            <a:off x="4639056" y="10"/>
            <a:ext cx="7552944" cy="6857990"/>
          </a:xfrm>
          <a:prstGeom prst="rect">
            <a:avLst/>
          </a:prstGeom>
          <a:effectLst/>
        </p:spPr>
      </p:pic>
    </p:spTree>
    <p:extLst>
      <p:ext uri="{BB962C8B-B14F-4D97-AF65-F5344CB8AC3E}">
        <p14:creationId xmlns:p14="http://schemas.microsoft.com/office/powerpoint/2010/main" val="2078853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0AAE-DA4A-48FA-9962-67F0F399449D}"/>
              </a:ext>
            </a:extLst>
          </p:cNvPr>
          <p:cNvSpPr>
            <a:spLocks noGrp="1"/>
          </p:cNvSpPr>
          <p:nvPr>
            <p:ph type="title"/>
          </p:nvPr>
        </p:nvSpPr>
        <p:spPr>
          <a:xfrm>
            <a:off x="648929" y="629266"/>
            <a:ext cx="3651467" cy="1676603"/>
          </a:xfrm>
        </p:spPr>
        <p:txBody>
          <a:bodyPr vert="horz" lIns="91440" tIns="45720" rIns="91440" bIns="45720" rtlCol="0" anchor="ctr">
            <a:normAutofit fontScale="90000"/>
          </a:bodyPr>
          <a:lstStyle/>
          <a:p>
            <a:r>
              <a:rPr lang="en-US" dirty="0">
                <a:ea typeface="Cambria" panose="02040503050406030204" pitchFamily="18" charset="0"/>
              </a:rPr>
              <a:t>New Thresholding Result</a:t>
            </a:r>
          </a:p>
        </p:txBody>
      </p:sp>
      <p:sp>
        <p:nvSpPr>
          <p:cNvPr id="6" name="TextBox 5">
            <a:extLst>
              <a:ext uri="{FF2B5EF4-FFF2-40B4-BE49-F238E27FC236}">
                <a16:creationId xmlns:a16="http://schemas.microsoft.com/office/drawing/2014/main" id="{C92C77E5-63CC-47A1-9C41-BD0C5505AC73}"/>
              </a:ext>
            </a:extLst>
          </p:cNvPr>
          <p:cNvSpPr txBox="1"/>
          <p:nvPr/>
        </p:nvSpPr>
        <p:spPr>
          <a:xfrm>
            <a:off x="648931" y="2438400"/>
            <a:ext cx="3651466" cy="3785419"/>
          </a:xfrm>
          <a:prstGeom prst="rect">
            <a:avLst/>
          </a:prstGeom>
        </p:spPr>
        <p:txBody>
          <a:bodyPr vert="horz" lIns="91440" tIns="45720" rIns="91440" bIns="45720" rtlCol="0">
            <a:normAutofit fontScale="92500" lnSpcReduction="10000"/>
          </a:bodyPr>
          <a:lstStyle/>
          <a:p>
            <a:pPr marL="342900" indent="-342900">
              <a:lnSpc>
                <a:spcPct val="90000"/>
              </a:lnSpc>
              <a:spcAft>
                <a:spcPts val="600"/>
              </a:spcAft>
              <a:buFontTx/>
              <a:buChar char="-"/>
            </a:pPr>
            <a:r>
              <a:rPr lang="en-US" sz="2400" dirty="0">
                <a:ea typeface="Cambria" panose="02040503050406030204" pitchFamily="18" charset="0"/>
              </a:rPr>
              <a:t>Changed representation of flood from Cloud to Street algorithm to just NDWI calculated using </a:t>
            </a:r>
            <a:r>
              <a:rPr lang="en-US" sz="2400" dirty="0" err="1">
                <a:ea typeface="Cambria" panose="02040503050406030204" pitchFamily="18" charset="0"/>
              </a:rPr>
              <a:t>yellow_band</a:t>
            </a:r>
            <a:r>
              <a:rPr lang="en-US" sz="2400" dirty="0">
                <a:ea typeface="Cambria" panose="02040503050406030204" pitchFamily="18" charset="0"/>
              </a:rPr>
              <a:t> and near_ir2 (NDWI2)</a:t>
            </a:r>
          </a:p>
          <a:p>
            <a:pPr marL="342900" indent="-342900">
              <a:lnSpc>
                <a:spcPct val="90000"/>
              </a:lnSpc>
              <a:spcAft>
                <a:spcPts val="600"/>
              </a:spcAft>
              <a:buFontTx/>
              <a:buChar char="-"/>
            </a:pPr>
            <a:r>
              <a:rPr lang="en-US" sz="2400" dirty="0">
                <a:ea typeface="Cambria" panose="02040503050406030204" pitchFamily="18" charset="0"/>
              </a:rPr>
              <a:t>Increased threshold to </a:t>
            </a:r>
          </a:p>
          <a:p>
            <a:pPr>
              <a:lnSpc>
                <a:spcPct val="90000"/>
              </a:lnSpc>
              <a:spcAft>
                <a:spcPts val="600"/>
              </a:spcAft>
            </a:pPr>
            <a:r>
              <a:rPr lang="en-US" sz="2400" dirty="0">
                <a:ea typeface="Cambria" panose="02040503050406030204" pitchFamily="18" charset="0"/>
              </a:rPr>
              <a:t>	&gt; -0.12</a:t>
            </a:r>
          </a:p>
          <a:p>
            <a:pPr marL="342900" indent="-342900">
              <a:lnSpc>
                <a:spcPct val="90000"/>
              </a:lnSpc>
              <a:spcAft>
                <a:spcPts val="600"/>
              </a:spcAft>
              <a:buFontTx/>
              <a:buChar char="-"/>
            </a:pPr>
            <a:r>
              <a:rPr lang="en-US" sz="2400" dirty="0">
                <a:ea typeface="Cambria" panose="02040503050406030204" pitchFamily="18" charset="0"/>
              </a:rPr>
              <a:t>Much improves visualization and accuracy score</a:t>
            </a:r>
          </a:p>
          <a:p>
            <a:pPr marL="342900" indent="-342900">
              <a:lnSpc>
                <a:spcPct val="90000"/>
              </a:lnSpc>
              <a:spcAft>
                <a:spcPts val="600"/>
              </a:spcAft>
              <a:buFontTx/>
              <a:buChar char="-"/>
            </a:pPr>
            <a:r>
              <a:rPr lang="en-US" sz="2400" dirty="0">
                <a:highlight>
                  <a:srgbClr val="FFFF00"/>
                </a:highlight>
                <a:ea typeface="Cambria" panose="02040503050406030204" pitchFamily="18" charset="0"/>
              </a:rPr>
              <a:t>ADD LEGEND</a:t>
            </a:r>
          </a:p>
          <a:p>
            <a:pPr marL="342900" indent="-342900">
              <a:lnSpc>
                <a:spcPct val="90000"/>
              </a:lnSpc>
              <a:spcAft>
                <a:spcPts val="600"/>
              </a:spcAft>
              <a:buFontTx/>
              <a:buChar char="-"/>
            </a:pPr>
            <a:endParaRPr lang="en-US" sz="2400" dirty="0">
              <a:ea typeface="Cambria" panose="02040503050406030204" pitchFamily="18" charset="0"/>
            </a:endParaRP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p:txBody>
      </p:sp>
      <p:pic>
        <p:nvPicPr>
          <p:cNvPr id="7" name="Content Placeholder 3">
            <a:extLst>
              <a:ext uri="{FF2B5EF4-FFF2-40B4-BE49-F238E27FC236}">
                <a16:creationId xmlns:a16="http://schemas.microsoft.com/office/drawing/2014/main" id="{D8DA9355-4A35-45EB-948A-206D1D8A2B5A}"/>
              </a:ext>
            </a:extLst>
          </p:cNvPr>
          <p:cNvPicPr>
            <a:picLocks noChangeAspect="1"/>
          </p:cNvPicPr>
          <p:nvPr/>
        </p:nvPicPr>
        <p:blipFill>
          <a:blip r:embed="rId2"/>
          <a:stretch>
            <a:fillRect/>
          </a:stretch>
        </p:blipFill>
        <p:spPr>
          <a:xfrm>
            <a:off x="4954433" y="0"/>
            <a:ext cx="7328214" cy="6798652"/>
          </a:xfrm>
          <a:prstGeom prst="rect">
            <a:avLst/>
          </a:prstGeom>
        </p:spPr>
      </p:pic>
    </p:spTree>
    <p:extLst>
      <p:ext uri="{BB962C8B-B14F-4D97-AF65-F5344CB8AC3E}">
        <p14:creationId xmlns:p14="http://schemas.microsoft.com/office/powerpoint/2010/main" val="3777950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931-3B80-4599-8B54-661B6335900D}"/>
              </a:ext>
            </a:extLst>
          </p:cNvPr>
          <p:cNvSpPr>
            <a:spLocks noGrp="1"/>
          </p:cNvSpPr>
          <p:nvPr>
            <p:ph type="title"/>
          </p:nvPr>
        </p:nvSpPr>
        <p:spPr/>
        <p:txBody>
          <a:bodyPr/>
          <a:lstStyle/>
          <a:p>
            <a:r>
              <a:rPr lang="en-US" dirty="0"/>
              <a:t>Thresholding Challenges/Questions</a:t>
            </a:r>
          </a:p>
        </p:txBody>
      </p:sp>
      <p:sp>
        <p:nvSpPr>
          <p:cNvPr id="3" name="Content Placeholder 2">
            <a:extLst>
              <a:ext uri="{FF2B5EF4-FFF2-40B4-BE49-F238E27FC236}">
                <a16:creationId xmlns:a16="http://schemas.microsoft.com/office/drawing/2014/main" id="{A03AC894-B623-4CA0-9A8F-E49AA60EEE7F}"/>
              </a:ext>
            </a:extLst>
          </p:cNvPr>
          <p:cNvSpPr>
            <a:spLocks noGrp="1"/>
          </p:cNvSpPr>
          <p:nvPr>
            <p:ph idx="1"/>
          </p:nvPr>
        </p:nvSpPr>
        <p:spPr/>
        <p:txBody>
          <a:bodyPr/>
          <a:lstStyle/>
          <a:p>
            <a:r>
              <a:rPr lang="en-US" dirty="0"/>
              <a:t>Explore if MBI can be further improved.. Does not currently appears to add much value.. Still significant building/flood confusion. </a:t>
            </a:r>
          </a:p>
          <a:p>
            <a:r>
              <a:rPr lang="en-US" dirty="0"/>
              <a:t>Ask Jeff more about the existence of building footprint layers, etc. </a:t>
            </a:r>
          </a:p>
          <a:p>
            <a:r>
              <a:rPr lang="en-US" dirty="0"/>
              <a:t>Compare “Flood” vs. NDWI2 accuracy scores</a:t>
            </a:r>
          </a:p>
        </p:txBody>
      </p:sp>
    </p:spTree>
    <p:extLst>
      <p:ext uri="{BB962C8B-B14F-4D97-AF65-F5344CB8AC3E}">
        <p14:creationId xmlns:p14="http://schemas.microsoft.com/office/powerpoint/2010/main" val="621578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fontScale="90000"/>
          </a:bodyPr>
          <a:lstStyle/>
          <a:p>
            <a:r>
              <a:rPr lang="en-US" dirty="0"/>
              <a:t>Threshold Map </a:t>
            </a:r>
            <a:br>
              <a:rPr lang="en-US" dirty="0"/>
            </a:br>
            <a:r>
              <a:rPr lang="en-US" dirty="0"/>
              <a:t>Accuracy Scores and Confusion Matrices</a:t>
            </a:r>
            <a:br>
              <a:rPr lang="en-US" dirty="0"/>
            </a:br>
            <a:endParaRPr lang="en-US" dirty="0"/>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197338" y="1887494"/>
            <a:ext cx="3757247" cy="449209"/>
          </a:xfrm>
        </p:spPr>
        <p:txBody>
          <a:bodyPr>
            <a:normAutofit/>
          </a:bodyPr>
          <a:lstStyle/>
          <a:p>
            <a:pPr marL="0" indent="0">
              <a:buNone/>
            </a:pPr>
            <a:r>
              <a:rPr lang="en-US" sz="2000" dirty="0"/>
              <a:t>Accuracy score (60%) = 62%</a:t>
            </a:r>
          </a:p>
          <a:p>
            <a:endParaRPr lang="en-US" sz="2000" dirty="0"/>
          </a:p>
          <a:p>
            <a:endParaRPr lang="en-US" sz="2000" dirty="0"/>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84E3D644-7EA1-412A-948B-DB4ED52AEF52}"/>
              </a:ext>
            </a:extLst>
          </p:cNvPr>
          <p:cNvPicPr>
            <a:picLocks noChangeAspect="1"/>
          </p:cNvPicPr>
          <p:nvPr/>
        </p:nvPicPr>
        <p:blipFill>
          <a:blip r:embed="rId2"/>
          <a:stretch>
            <a:fillRect/>
          </a:stretch>
        </p:blipFill>
        <p:spPr>
          <a:xfrm>
            <a:off x="285876" y="2802487"/>
            <a:ext cx="3292536" cy="3145021"/>
          </a:xfrm>
          <a:prstGeom prst="rect">
            <a:avLst/>
          </a:prstGeom>
        </p:spPr>
      </p:pic>
      <p:sp>
        <p:nvSpPr>
          <p:cNvPr id="7" name="Rectangle 6">
            <a:extLst>
              <a:ext uri="{FF2B5EF4-FFF2-40B4-BE49-F238E27FC236}">
                <a16:creationId xmlns:a16="http://schemas.microsoft.com/office/drawing/2014/main" id="{76689359-301F-4DC4-B122-DCC16573817D}"/>
              </a:ext>
            </a:extLst>
          </p:cNvPr>
          <p:cNvSpPr/>
          <p:nvPr/>
        </p:nvSpPr>
        <p:spPr>
          <a:xfrm>
            <a:off x="8055712" y="1887493"/>
            <a:ext cx="3688862" cy="400110"/>
          </a:xfrm>
          <a:prstGeom prst="rect">
            <a:avLst/>
          </a:prstGeom>
        </p:spPr>
        <p:txBody>
          <a:bodyPr wrap="square">
            <a:spAutoFit/>
          </a:bodyPr>
          <a:lstStyle/>
          <a:p>
            <a:r>
              <a:rPr lang="en-US" sz="2000" dirty="0"/>
              <a:t>Accuracy score (all data) = 61%</a:t>
            </a:r>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60%</a:t>
            </a:r>
          </a:p>
          <a:p>
            <a:endParaRPr lang="en-US" sz="2000" dirty="0"/>
          </a:p>
          <a:p>
            <a:endParaRPr lang="en-US" sz="2000" dirty="0"/>
          </a:p>
          <a:p>
            <a:endParaRPr lang="en-US" sz="2000" dirty="0"/>
          </a:p>
          <a:p>
            <a:endParaRPr lang="en-US" sz="2000" dirty="0"/>
          </a:p>
          <a:p>
            <a:endParaRPr lang="en-US" sz="2000" dirty="0"/>
          </a:p>
        </p:txBody>
      </p:sp>
      <p:pic>
        <p:nvPicPr>
          <p:cNvPr id="10" name="Picture 9">
            <a:extLst>
              <a:ext uri="{FF2B5EF4-FFF2-40B4-BE49-F238E27FC236}">
                <a16:creationId xmlns:a16="http://schemas.microsoft.com/office/drawing/2014/main" id="{559FF421-4160-4792-892A-F79287E1AF83}"/>
              </a:ext>
            </a:extLst>
          </p:cNvPr>
          <p:cNvPicPr>
            <a:picLocks noChangeAspect="1"/>
          </p:cNvPicPr>
          <p:nvPr/>
        </p:nvPicPr>
        <p:blipFill rotWithShape="1">
          <a:blip r:embed="rId3"/>
          <a:srcRect t="2339"/>
          <a:stretch/>
        </p:blipFill>
        <p:spPr>
          <a:xfrm>
            <a:off x="4266852" y="2802487"/>
            <a:ext cx="3202500" cy="3145020"/>
          </a:xfrm>
          <a:prstGeom prst="rect">
            <a:avLst/>
          </a:prstGeom>
        </p:spPr>
      </p:pic>
      <p:pic>
        <p:nvPicPr>
          <p:cNvPr id="11" name="Picture 10">
            <a:extLst>
              <a:ext uri="{FF2B5EF4-FFF2-40B4-BE49-F238E27FC236}">
                <a16:creationId xmlns:a16="http://schemas.microsoft.com/office/drawing/2014/main" id="{DA6C65F7-C1AA-43E2-9DF4-90F5C2E96026}"/>
              </a:ext>
            </a:extLst>
          </p:cNvPr>
          <p:cNvPicPr>
            <a:picLocks noChangeAspect="1"/>
          </p:cNvPicPr>
          <p:nvPr/>
        </p:nvPicPr>
        <p:blipFill>
          <a:blip r:embed="rId4"/>
          <a:stretch>
            <a:fillRect/>
          </a:stretch>
        </p:blipFill>
        <p:spPr>
          <a:xfrm>
            <a:off x="8345708" y="2802487"/>
            <a:ext cx="3210049" cy="3145021"/>
          </a:xfrm>
          <a:prstGeom prst="rect">
            <a:avLst/>
          </a:prstGeom>
        </p:spPr>
      </p:pic>
    </p:spTree>
    <p:extLst>
      <p:ext uri="{BB962C8B-B14F-4D97-AF65-F5344CB8AC3E}">
        <p14:creationId xmlns:p14="http://schemas.microsoft.com/office/powerpoint/2010/main" val="378661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5517E51B-FFB8-4680-8935-08E5354CCB8B}"/>
              </a:ext>
            </a:extLst>
          </p:cNvPr>
          <p:cNvSpPr>
            <a:spLocks noGrp="1"/>
          </p:cNvSpPr>
          <p:nvPr>
            <p:ph type="title"/>
          </p:nvPr>
        </p:nvSpPr>
        <p:spPr>
          <a:xfrm>
            <a:off x="571500" y="390577"/>
            <a:ext cx="5007889" cy="1311664"/>
          </a:xfrm>
        </p:spPr>
        <p:txBody>
          <a:bodyPr vert="horz" lIns="91440" tIns="45720" rIns="91440" bIns="45720" rtlCol="0" anchor="ctr">
            <a:normAutofit/>
          </a:bodyPr>
          <a:lstStyle/>
          <a:p>
            <a:r>
              <a:rPr lang="en-US" dirty="0">
                <a:solidFill>
                  <a:srgbClr val="000000"/>
                </a:solidFill>
                <a:ea typeface="Cambria" panose="02040503050406030204" pitchFamily="18" charset="0"/>
              </a:rPr>
              <a:t>Support Vector Machine (SVM)</a:t>
            </a:r>
          </a:p>
        </p:txBody>
      </p:sp>
      <p:sp>
        <p:nvSpPr>
          <p:cNvPr id="9" name="TextBox 8">
            <a:extLst>
              <a:ext uri="{FF2B5EF4-FFF2-40B4-BE49-F238E27FC236}">
                <a16:creationId xmlns:a16="http://schemas.microsoft.com/office/drawing/2014/main" id="{F160BE1D-6811-425E-BFC0-ADA40779C55E}"/>
              </a:ext>
            </a:extLst>
          </p:cNvPr>
          <p:cNvSpPr txBox="1"/>
          <p:nvPr/>
        </p:nvSpPr>
        <p:spPr>
          <a:xfrm>
            <a:off x="6299416" y="4419116"/>
            <a:ext cx="6332027" cy="2529374"/>
          </a:xfrm>
          <a:prstGeom prst="rect">
            <a:avLst/>
          </a:prstGeom>
        </p:spPr>
        <p:txBody>
          <a:bodyPr vert="horz" lIns="91440" tIns="45720" rIns="91440" bIns="45720" rtlCol="0" anchor="ctr">
            <a:normAutofit/>
          </a:bodyPr>
          <a:lstStyle/>
          <a:p>
            <a:pPr>
              <a:lnSpc>
                <a:spcPct val="90000"/>
              </a:lnSpc>
              <a:spcAft>
                <a:spcPts val="600"/>
              </a:spcAft>
            </a:pPr>
            <a:r>
              <a:rPr lang="en-US" sz="2400" b="1" dirty="0">
                <a:solidFill>
                  <a:srgbClr val="000000"/>
                </a:solidFill>
                <a:ea typeface="Cambria" panose="02040503050406030204" pitchFamily="18" charset="0"/>
              </a:rPr>
              <a:t>Challenges/Next steps:</a:t>
            </a:r>
          </a:p>
          <a:p>
            <a:pPr>
              <a:lnSpc>
                <a:spcPct val="90000"/>
              </a:lnSpc>
              <a:spcAft>
                <a:spcPts val="600"/>
              </a:spcAft>
            </a:pPr>
            <a:r>
              <a:rPr lang="en-US" sz="2400" dirty="0">
                <a:solidFill>
                  <a:srgbClr val="000000"/>
                </a:solidFill>
                <a:ea typeface="Cambria" panose="02040503050406030204" pitchFamily="18" charset="0"/>
              </a:rPr>
              <a:t>     - Make an SVM-based flood map to better  </a:t>
            </a:r>
          </a:p>
          <a:p>
            <a:pPr>
              <a:lnSpc>
                <a:spcPct val="90000"/>
              </a:lnSpc>
              <a:spcAft>
                <a:spcPts val="600"/>
              </a:spcAft>
            </a:pPr>
            <a:r>
              <a:rPr lang="en-US" sz="2400" dirty="0">
                <a:solidFill>
                  <a:srgbClr val="000000"/>
                </a:solidFill>
                <a:ea typeface="Cambria" panose="02040503050406030204" pitchFamily="18" charset="0"/>
              </a:rPr>
              <a:t>        visualize model results</a:t>
            </a:r>
          </a:p>
          <a:p>
            <a:pPr>
              <a:lnSpc>
                <a:spcPct val="90000"/>
              </a:lnSpc>
              <a:spcAft>
                <a:spcPts val="600"/>
              </a:spcAft>
            </a:pPr>
            <a:r>
              <a:rPr lang="en-US" sz="2400" dirty="0">
                <a:solidFill>
                  <a:srgbClr val="000000"/>
                </a:solidFill>
                <a:ea typeface="Cambria" panose="02040503050406030204" pitchFamily="18" charset="0"/>
              </a:rPr>
              <a:t>      - Conduct sensitivity analysis to</a:t>
            </a:r>
          </a:p>
          <a:p>
            <a:pPr>
              <a:lnSpc>
                <a:spcPct val="90000"/>
              </a:lnSpc>
              <a:spcAft>
                <a:spcPts val="600"/>
              </a:spcAft>
            </a:pPr>
            <a:r>
              <a:rPr lang="en-US" sz="2400" dirty="0">
                <a:solidFill>
                  <a:srgbClr val="000000"/>
                </a:solidFill>
                <a:ea typeface="Cambria" panose="02040503050406030204" pitchFamily="18" charset="0"/>
              </a:rPr>
              <a:t>        determine ideal model inputs</a:t>
            </a:r>
          </a:p>
        </p:txBody>
      </p:sp>
      <p:pic>
        <p:nvPicPr>
          <p:cNvPr id="6" name="Picture 5">
            <a:extLst>
              <a:ext uri="{FF2B5EF4-FFF2-40B4-BE49-F238E27FC236}">
                <a16:creationId xmlns:a16="http://schemas.microsoft.com/office/drawing/2014/main" id="{6B22059C-E6EA-4013-AFBA-076FC3E39659}"/>
              </a:ext>
            </a:extLst>
          </p:cNvPr>
          <p:cNvPicPr>
            <a:picLocks noChangeAspect="1"/>
          </p:cNvPicPr>
          <p:nvPr/>
        </p:nvPicPr>
        <p:blipFill>
          <a:blip r:embed="rId3"/>
          <a:stretch>
            <a:fillRect/>
          </a:stretch>
        </p:blipFill>
        <p:spPr>
          <a:xfrm>
            <a:off x="6989213" y="390577"/>
            <a:ext cx="4021028" cy="3918254"/>
          </a:xfrm>
          <a:prstGeom prst="rect">
            <a:avLst/>
          </a:prstGeom>
        </p:spPr>
      </p:pic>
      <p:sp>
        <p:nvSpPr>
          <p:cNvPr id="8" name="Rectangle 7">
            <a:extLst>
              <a:ext uri="{FF2B5EF4-FFF2-40B4-BE49-F238E27FC236}">
                <a16:creationId xmlns:a16="http://schemas.microsoft.com/office/drawing/2014/main" id="{16CDE48B-8036-4866-BF95-83A08D3C54B5}"/>
              </a:ext>
            </a:extLst>
          </p:cNvPr>
          <p:cNvSpPr/>
          <p:nvPr/>
        </p:nvSpPr>
        <p:spPr>
          <a:xfrm>
            <a:off x="382426" y="2303648"/>
            <a:ext cx="1627322" cy="1311664"/>
          </a:xfrm>
          <a:prstGeom prst="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 to develop model</a:t>
            </a:r>
          </a:p>
        </p:txBody>
      </p:sp>
      <p:sp>
        <p:nvSpPr>
          <p:cNvPr id="12" name="Rectangle 11">
            <a:extLst>
              <a:ext uri="{FF2B5EF4-FFF2-40B4-BE49-F238E27FC236}">
                <a16:creationId xmlns:a16="http://schemas.microsoft.com/office/drawing/2014/main" id="{EA3EC40D-D78D-4ED0-B2D9-F3B3B64497A1}"/>
              </a:ext>
            </a:extLst>
          </p:cNvPr>
          <p:cNvSpPr/>
          <p:nvPr/>
        </p:nvSpPr>
        <p:spPr>
          <a:xfrm>
            <a:off x="2261783" y="2312624"/>
            <a:ext cx="1627322" cy="1311664"/>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 to internally validate model</a:t>
            </a:r>
          </a:p>
        </p:txBody>
      </p:sp>
      <p:sp>
        <p:nvSpPr>
          <p:cNvPr id="13" name="Rectangle 12">
            <a:extLst>
              <a:ext uri="{FF2B5EF4-FFF2-40B4-BE49-F238E27FC236}">
                <a16:creationId xmlns:a16="http://schemas.microsoft.com/office/drawing/2014/main" id="{1E76E82F-4A72-471A-847B-E34575E4715D}"/>
              </a:ext>
            </a:extLst>
          </p:cNvPr>
          <p:cNvSpPr/>
          <p:nvPr/>
        </p:nvSpPr>
        <p:spPr>
          <a:xfrm>
            <a:off x="4151476" y="2312624"/>
            <a:ext cx="1627322" cy="1311664"/>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data to fully validate model</a:t>
            </a:r>
          </a:p>
        </p:txBody>
      </p:sp>
      <p:sp>
        <p:nvSpPr>
          <p:cNvPr id="10" name="Rectangle 9">
            <a:extLst>
              <a:ext uri="{FF2B5EF4-FFF2-40B4-BE49-F238E27FC236}">
                <a16:creationId xmlns:a16="http://schemas.microsoft.com/office/drawing/2014/main" id="{EA7BFC60-5407-44CA-B773-600252E9C7B4}"/>
              </a:ext>
            </a:extLst>
          </p:cNvPr>
          <p:cNvSpPr/>
          <p:nvPr/>
        </p:nvSpPr>
        <p:spPr>
          <a:xfrm>
            <a:off x="439443" y="3891279"/>
            <a:ext cx="1627322" cy="2394502"/>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Current 5 inputs include:</a:t>
            </a:r>
          </a:p>
          <a:p>
            <a:pPr>
              <a:lnSpc>
                <a:spcPct val="90000"/>
              </a:lnSpc>
              <a:spcAft>
                <a:spcPts val="600"/>
              </a:spcAft>
            </a:pPr>
            <a:r>
              <a:rPr lang="en-US" sz="1600" dirty="0">
                <a:solidFill>
                  <a:srgbClr val="000000"/>
                </a:solidFill>
                <a:ea typeface="Cambria" panose="02040503050406030204" pitchFamily="18" charset="0"/>
              </a:rPr>
              <a:t>- Dark parameter (sum of RE and NIR1&amp;2)</a:t>
            </a:r>
          </a:p>
          <a:p>
            <a:pPr>
              <a:lnSpc>
                <a:spcPct val="90000"/>
              </a:lnSpc>
              <a:spcAft>
                <a:spcPts val="600"/>
              </a:spcAft>
            </a:pPr>
            <a:r>
              <a:rPr lang="en-US" sz="1600" dirty="0">
                <a:solidFill>
                  <a:srgbClr val="000000"/>
                </a:solidFill>
                <a:ea typeface="Cambria" panose="02040503050406030204" pitchFamily="18" charset="0"/>
              </a:rPr>
              <a:t>- NDWI – MSI (x2)</a:t>
            </a:r>
          </a:p>
          <a:p>
            <a:pPr>
              <a:lnSpc>
                <a:spcPct val="90000"/>
              </a:lnSpc>
              <a:spcAft>
                <a:spcPts val="600"/>
              </a:spcAft>
            </a:pPr>
            <a:r>
              <a:rPr lang="en-US" sz="1600" dirty="0">
                <a:solidFill>
                  <a:srgbClr val="000000"/>
                </a:solidFill>
                <a:ea typeface="Cambria" panose="02040503050406030204" pitchFamily="18" charset="0"/>
              </a:rPr>
              <a:t>- MBI</a:t>
            </a:r>
          </a:p>
          <a:p>
            <a:pPr>
              <a:lnSpc>
                <a:spcPct val="90000"/>
              </a:lnSpc>
              <a:spcAft>
                <a:spcPts val="600"/>
              </a:spcAft>
            </a:pPr>
            <a:r>
              <a:rPr lang="en-US" sz="1600" dirty="0">
                <a:solidFill>
                  <a:srgbClr val="000000"/>
                </a:solidFill>
                <a:ea typeface="Cambria" panose="02040503050406030204" pitchFamily="18" charset="0"/>
              </a:rPr>
              <a:t>- MSI</a:t>
            </a:r>
          </a:p>
        </p:txBody>
      </p:sp>
      <p:sp>
        <p:nvSpPr>
          <p:cNvPr id="15" name="Rectangle 14">
            <a:extLst>
              <a:ext uri="{FF2B5EF4-FFF2-40B4-BE49-F238E27FC236}">
                <a16:creationId xmlns:a16="http://schemas.microsoft.com/office/drawing/2014/main" id="{4798C832-CA4A-4FC7-A6FA-447D4BD6D1E3}"/>
              </a:ext>
            </a:extLst>
          </p:cNvPr>
          <p:cNvSpPr/>
          <p:nvPr/>
        </p:nvSpPr>
        <p:spPr>
          <a:xfrm>
            <a:off x="2266751" y="3891279"/>
            <a:ext cx="1627322" cy="834074"/>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Internal testing accuracy score:</a:t>
            </a:r>
          </a:p>
          <a:p>
            <a:pPr>
              <a:lnSpc>
                <a:spcPct val="90000"/>
              </a:lnSpc>
              <a:spcAft>
                <a:spcPts val="600"/>
              </a:spcAft>
            </a:pPr>
            <a:r>
              <a:rPr lang="en-US" sz="1600" dirty="0">
                <a:solidFill>
                  <a:srgbClr val="000000"/>
                </a:solidFill>
                <a:ea typeface="Cambria" panose="02040503050406030204" pitchFamily="18" charset="0"/>
              </a:rPr>
              <a:t>96%</a:t>
            </a:r>
          </a:p>
        </p:txBody>
      </p:sp>
      <p:sp>
        <p:nvSpPr>
          <p:cNvPr id="16" name="Rectangle 15">
            <a:extLst>
              <a:ext uri="{FF2B5EF4-FFF2-40B4-BE49-F238E27FC236}">
                <a16:creationId xmlns:a16="http://schemas.microsoft.com/office/drawing/2014/main" id="{F690AFE4-5662-43B0-8C88-9F51910F4418}"/>
              </a:ext>
            </a:extLst>
          </p:cNvPr>
          <p:cNvSpPr/>
          <p:nvPr/>
        </p:nvSpPr>
        <p:spPr>
          <a:xfrm>
            <a:off x="4089278" y="3904633"/>
            <a:ext cx="1627322" cy="1055674"/>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External validation accuracy score:</a:t>
            </a:r>
          </a:p>
          <a:p>
            <a:pPr>
              <a:lnSpc>
                <a:spcPct val="90000"/>
              </a:lnSpc>
              <a:spcAft>
                <a:spcPts val="600"/>
              </a:spcAft>
            </a:pPr>
            <a:r>
              <a:rPr lang="en-US" sz="1600" dirty="0">
                <a:solidFill>
                  <a:srgbClr val="000000"/>
                </a:solidFill>
                <a:ea typeface="Cambria" panose="02040503050406030204" pitchFamily="18" charset="0"/>
              </a:rPr>
              <a:t>90%</a:t>
            </a:r>
          </a:p>
        </p:txBody>
      </p:sp>
      <p:sp>
        <p:nvSpPr>
          <p:cNvPr id="19" name="TextBox 18">
            <a:extLst>
              <a:ext uri="{FF2B5EF4-FFF2-40B4-BE49-F238E27FC236}">
                <a16:creationId xmlns:a16="http://schemas.microsoft.com/office/drawing/2014/main" id="{A31E565A-C44F-4833-97CD-3C6F05675ABB}"/>
              </a:ext>
            </a:extLst>
          </p:cNvPr>
          <p:cNvSpPr txBox="1"/>
          <p:nvPr/>
        </p:nvSpPr>
        <p:spPr>
          <a:xfrm>
            <a:off x="9185973" y="221300"/>
            <a:ext cx="5107660" cy="584775"/>
          </a:xfrm>
          <a:prstGeom prst="rect">
            <a:avLst/>
          </a:prstGeom>
          <a:noFill/>
        </p:spPr>
        <p:txBody>
          <a:bodyPr wrap="square" rtlCol="0">
            <a:spAutoFit/>
          </a:bodyPr>
          <a:lstStyle/>
          <a:p>
            <a:r>
              <a:rPr lang="en-US" sz="1600" b="1" dirty="0">
                <a:ea typeface="Cambria" panose="02040503050406030204" pitchFamily="18" charset="0"/>
              </a:rPr>
              <a:t>Confusion Matrix </a:t>
            </a:r>
          </a:p>
          <a:p>
            <a:r>
              <a:rPr lang="en-US" sz="1600" b="1" dirty="0">
                <a:ea typeface="Cambria" panose="02040503050406030204" pitchFamily="18" charset="0"/>
              </a:rPr>
              <a:t>Validated model</a:t>
            </a:r>
          </a:p>
        </p:txBody>
      </p:sp>
      <p:sp>
        <p:nvSpPr>
          <p:cNvPr id="11" name="TextBox 10">
            <a:extLst>
              <a:ext uri="{FF2B5EF4-FFF2-40B4-BE49-F238E27FC236}">
                <a16:creationId xmlns:a16="http://schemas.microsoft.com/office/drawing/2014/main" id="{54F6C66E-66D7-4DDC-A530-9EC446002CB8}"/>
              </a:ext>
            </a:extLst>
          </p:cNvPr>
          <p:cNvSpPr txBox="1"/>
          <p:nvPr/>
        </p:nvSpPr>
        <p:spPr>
          <a:xfrm>
            <a:off x="1036860" y="1908152"/>
            <a:ext cx="2416111" cy="369332"/>
          </a:xfrm>
          <a:prstGeom prst="rect">
            <a:avLst/>
          </a:prstGeom>
          <a:noFill/>
        </p:spPr>
        <p:txBody>
          <a:bodyPr wrap="none" rtlCol="0">
            <a:spAutoFit/>
          </a:bodyPr>
          <a:lstStyle/>
          <a:p>
            <a:r>
              <a:rPr lang="en-US" dirty="0"/>
              <a:t>60% of reference points</a:t>
            </a:r>
          </a:p>
        </p:txBody>
      </p:sp>
      <p:sp>
        <p:nvSpPr>
          <p:cNvPr id="18" name="TextBox 17">
            <a:extLst>
              <a:ext uri="{FF2B5EF4-FFF2-40B4-BE49-F238E27FC236}">
                <a16:creationId xmlns:a16="http://schemas.microsoft.com/office/drawing/2014/main" id="{8DF652D4-E7FB-4A54-808B-141A232E1126}"/>
              </a:ext>
            </a:extLst>
          </p:cNvPr>
          <p:cNvSpPr txBox="1"/>
          <p:nvPr/>
        </p:nvSpPr>
        <p:spPr>
          <a:xfrm>
            <a:off x="4089278" y="1908152"/>
            <a:ext cx="2416111" cy="369332"/>
          </a:xfrm>
          <a:prstGeom prst="rect">
            <a:avLst/>
          </a:prstGeom>
          <a:noFill/>
        </p:spPr>
        <p:txBody>
          <a:bodyPr wrap="none" rtlCol="0">
            <a:spAutoFit/>
          </a:bodyPr>
          <a:lstStyle/>
          <a:p>
            <a:r>
              <a:rPr lang="en-US" dirty="0"/>
              <a:t>40% of reference points</a:t>
            </a:r>
          </a:p>
        </p:txBody>
      </p:sp>
    </p:spTree>
    <p:extLst>
      <p:ext uri="{BB962C8B-B14F-4D97-AF65-F5344CB8AC3E}">
        <p14:creationId xmlns:p14="http://schemas.microsoft.com/office/powerpoint/2010/main" val="137196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5008-D589-4248-9F42-7A79794C1C18}"/>
              </a:ext>
            </a:extLst>
          </p:cNvPr>
          <p:cNvSpPr>
            <a:spLocks noGrp="1"/>
          </p:cNvSpPr>
          <p:nvPr>
            <p:ph type="title"/>
          </p:nvPr>
        </p:nvSpPr>
        <p:spPr/>
        <p:txBody>
          <a:bodyPr/>
          <a:lstStyle/>
          <a:p>
            <a:r>
              <a:rPr lang="en-US" dirty="0"/>
              <a:t>SVM Sensitivity Analysis</a:t>
            </a:r>
          </a:p>
        </p:txBody>
      </p:sp>
      <p:graphicFrame>
        <p:nvGraphicFramePr>
          <p:cNvPr id="4" name="Content Placeholder 3">
            <a:extLst>
              <a:ext uri="{FF2B5EF4-FFF2-40B4-BE49-F238E27FC236}">
                <a16:creationId xmlns:a16="http://schemas.microsoft.com/office/drawing/2014/main" id="{4D56F9DD-A0D9-46FF-8A64-DA16D360A1CC}"/>
              </a:ext>
            </a:extLst>
          </p:cNvPr>
          <p:cNvGraphicFramePr>
            <a:graphicFrameLocks noGrp="1"/>
          </p:cNvGraphicFramePr>
          <p:nvPr>
            <p:ph idx="1"/>
            <p:extLst>
              <p:ext uri="{D42A27DB-BD31-4B8C-83A1-F6EECF244321}">
                <p14:modId xmlns:p14="http://schemas.microsoft.com/office/powerpoint/2010/main" val="619391703"/>
              </p:ext>
            </p:extLst>
          </p:nvPr>
        </p:nvGraphicFramePr>
        <p:xfrm>
          <a:off x="838200" y="1825625"/>
          <a:ext cx="7886700" cy="4775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799584812"/>
                    </a:ext>
                  </a:extLst>
                </a:gridCol>
                <a:gridCol w="2628900">
                  <a:extLst>
                    <a:ext uri="{9D8B030D-6E8A-4147-A177-3AD203B41FA5}">
                      <a16:colId xmlns:a16="http://schemas.microsoft.com/office/drawing/2014/main" val="3147237328"/>
                    </a:ext>
                  </a:extLst>
                </a:gridCol>
                <a:gridCol w="2628900">
                  <a:extLst>
                    <a:ext uri="{9D8B030D-6E8A-4147-A177-3AD203B41FA5}">
                      <a16:colId xmlns:a16="http://schemas.microsoft.com/office/drawing/2014/main" val="3163586958"/>
                    </a:ext>
                  </a:extLst>
                </a:gridCol>
              </a:tblGrid>
              <a:tr h="370840">
                <a:tc rowSpan="2">
                  <a:txBody>
                    <a:bodyPr/>
                    <a:lstStyle/>
                    <a:p>
                      <a:pPr algn="ctr"/>
                      <a:r>
                        <a:rPr lang="en-US" dirty="0"/>
                        <a:t>Parameters Included</a:t>
                      </a:r>
                    </a:p>
                  </a:txBody>
                  <a:tcPr anchor="b"/>
                </a:tc>
                <a:tc gridSpan="2">
                  <a:txBody>
                    <a:bodyPr/>
                    <a:lstStyle/>
                    <a:p>
                      <a:pPr algn="ctr"/>
                      <a:r>
                        <a:rPr lang="en-US" dirty="0"/>
                        <a:t>Accuracy Scores (%)</a:t>
                      </a:r>
                    </a:p>
                  </a:txBody>
                  <a:tcPr/>
                </a:tc>
                <a:tc hMerge="1">
                  <a:txBody>
                    <a:bodyPr/>
                    <a:lstStyle/>
                    <a:p>
                      <a:endParaRPr lang="en-US" dirty="0"/>
                    </a:p>
                  </a:txBody>
                  <a:tcPr/>
                </a:tc>
                <a:extLst>
                  <a:ext uri="{0D108BD9-81ED-4DB2-BD59-A6C34878D82A}">
                    <a16:rowId xmlns:a16="http://schemas.microsoft.com/office/drawing/2014/main" val="2684302240"/>
                  </a:ext>
                </a:extLst>
              </a:tr>
              <a:tr h="370840">
                <a:tc vMerge="1">
                  <a:txBody>
                    <a:bodyPr/>
                    <a:lstStyle/>
                    <a:p>
                      <a:endParaRPr lang="en-US" dirty="0"/>
                    </a:p>
                  </a:txBody>
                  <a:tcPr/>
                </a:tc>
                <a:tc>
                  <a:txBody>
                    <a:bodyPr/>
                    <a:lstStyle/>
                    <a:p>
                      <a:pPr algn="ctr"/>
                      <a:r>
                        <a:rPr lang="en-US" b="1" dirty="0">
                          <a:solidFill>
                            <a:schemeClr val="bg1"/>
                          </a:solidFill>
                        </a:rPr>
                        <a:t>40% Reference Data (test)</a:t>
                      </a:r>
                    </a:p>
                  </a:txBody>
                  <a:tcPr>
                    <a:solidFill>
                      <a:schemeClr val="accent1"/>
                    </a:solidFill>
                  </a:tcPr>
                </a:tc>
                <a:tc>
                  <a:txBody>
                    <a:bodyPr/>
                    <a:lstStyle/>
                    <a:p>
                      <a:pPr algn="ctr"/>
                      <a:r>
                        <a:rPr lang="en-US" b="1" dirty="0">
                          <a:solidFill>
                            <a:schemeClr val="bg1"/>
                          </a:solidFill>
                        </a:rPr>
                        <a:t>40% external data</a:t>
                      </a:r>
                    </a:p>
                  </a:txBody>
                  <a:tcPr>
                    <a:solidFill>
                      <a:schemeClr val="accent1"/>
                    </a:solidFill>
                  </a:tcPr>
                </a:tc>
                <a:extLst>
                  <a:ext uri="{0D108BD9-81ED-4DB2-BD59-A6C34878D82A}">
                    <a16:rowId xmlns:a16="http://schemas.microsoft.com/office/drawing/2014/main" val="2892062797"/>
                  </a:ext>
                </a:extLst>
              </a:tr>
              <a:tr h="370840">
                <a:tc>
                  <a:txBody>
                    <a:bodyPr/>
                    <a:lstStyle/>
                    <a:p>
                      <a:r>
                        <a:rPr lang="en-US" dirty="0"/>
                        <a:t>Dark, MBI, MSI, </a:t>
                      </a:r>
                      <a:r>
                        <a:rPr lang="en-US" dirty="0" err="1"/>
                        <a:t>NDWI_coastal</a:t>
                      </a:r>
                      <a:r>
                        <a:rPr lang="en-US" dirty="0"/>
                        <a:t> – MSI, </a:t>
                      </a:r>
                      <a:r>
                        <a:rPr lang="en-US" dirty="0" err="1"/>
                        <a:t>NDWI_green</a:t>
                      </a:r>
                      <a:r>
                        <a:rPr lang="en-US" dirty="0"/>
                        <a:t> – MSI</a:t>
                      </a:r>
                    </a:p>
                  </a:txBody>
                  <a:tcPr/>
                </a:tc>
                <a:tc>
                  <a:txBody>
                    <a:bodyPr/>
                    <a:lstStyle/>
                    <a:p>
                      <a:r>
                        <a:rPr lang="en-US" dirty="0"/>
                        <a:t>95.9</a:t>
                      </a:r>
                    </a:p>
                  </a:txBody>
                  <a:tcPr/>
                </a:tc>
                <a:tc>
                  <a:txBody>
                    <a:bodyPr/>
                    <a:lstStyle/>
                    <a:p>
                      <a:r>
                        <a:rPr lang="en-US" dirty="0"/>
                        <a:t>90.6</a:t>
                      </a:r>
                    </a:p>
                  </a:txBody>
                  <a:tcPr/>
                </a:tc>
                <a:extLst>
                  <a:ext uri="{0D108BD9-81ED-4DB2-BD59-A6C34878D82A}">
                    <a16:rowId xmlns:a16="http://schemas.microsoft.com/office/drawing/2014/main" val="9915272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Dark, MBI, </a:t>
                      </a:r>
                      <a:r>
                        <a:rPr lang="en-US" dirty="0" err="1"/>
                        <a:t>MSI,NDWI_green</a:t>
                      </a:r>
                      <a:r>
                        <a:rPr lang="en-US" dirty="0"/>
                        <a:t>, </a:t>
                      </a:r>
                      <a:r>
                        <a:rPr lang="en-US" dirty="0" err="1"/>
                        <a:t>NDWI_yellow</a:t>
                      </a:r>
                      <a:r>
                        <a:rPr lang="en-US" dirty="0"/>
                        <a:t>, </a:t>
                      </a:r>
                      <a:r>
                        <a:rPr lang="en-US" dirty="0" err="1"/>
                        <a:t>NDWI_coastal</a:t>
                      </a:r>
                      <a:r>
                        <a:rPr lang="en-US" dirty="0"/>
                        <a:t> – MSI, </a:t>
                      </a:r>
                      <a:r>
                        <a:rPr lang="en-US" dirty="0" err="1"/>
                        <a:t>NDWI_green</a:t>
                      </a:r>
                      <a:r>
                        <a:rPr lang="en-US" dirty="0"/>
                        <a:t> – MSI, </a:t>
                      </a:r>
                      <a:r>
                        <a:rPr lang="en-US" dirty="0" err="1"/>
                        <a:t>NDWI_yellow</a:t>
                      </a:r>
                      <a:r>
                        <a:rPr lang="en-US" dirty="0"/>
                        <a:t> – MSI </a:t>
                      </a:r>
                    </a:p>
                  </a:txBody>
                  <a:tcPr/>
                </a:tc>
                <a:tc>
                  <a:txBody>
                    <a:bodyPr/>
                    <a:lstStyle/>
                    <a:p>
                      <a:r>
                        <a:rPr lang="en-US" dirty="0"/>
                        <a:t>93.4</a:t>
                      </a:r>
                    </a:p>
                  </a:txBody>
                  <a:tcPr/>
                </a:tc>
                <a:tc>
                  <a:txBody>
                    <a:bodyPr/>
                    <a:lstStyle/>
                    <a:p>
                      <a:r>
                        <a:rPr lang="en-US" dirty="0"/>
                        <a:t>91.8</a:t>
                      </a:r>
                    </a:p>
                  </a:txBody>
                  <a:tcPr/>
                </a:tc>
                <a:extLst>
                  <a:ext uri="{0D108BD9-81ED-4DB2-BD59-A6C34878D82A}">
                    <a16:rowId xmlns:a16="http://schemas.microsoft.com/office/drawing/2014/main" val="1115524927"/>
                  </a:ext>
                </a:extLst>
              </a:tr>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5652593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76228258"/>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1595887"/>
                  </a:ext>
                </a:extLst>
              </a:tr>
            </a:tbl>
          </a:graphicData>
        </a:graphic>
      </p:graphicFrame>
    </p:spTree>
    <p:extLst>
      <p:ext uri="{BB962C8B-B14F-4D97-AF65-F5344CB8AC3E}">
        <p14:creationId xmlns:p14="http://schemas.microsoft.com/office/powerpoint/2010/main" val="513453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D1E7-2B5E-4026-8904-B23988FA4287}"/>
              </a:ext>
            </a:extLst>
          </p:cNvPr>
          <p:cNvSpPr>
            <a:spLocks noGrp="1"/>
          </p:cNvSpPr>
          <p:nvPr>
            <p:ph type="title"/>
          </p:nvPr>
        </p:nvSpPr>
        <p:spPr/>
        <p:txBody>
          <a:bodyPr>
            <a:normAutofit/>
          </a:bodyPr>
          <a:lstStyle/>
          <a:p>
            <a:r>
              <a:rPr lang="en-US" dirty="0"/>
              <a:t>New SVM </a:t>
            </a:r>
            <a:br>
              <a:rPr lang="en-US" dirty="0"/>
            </a:br>
            <a:r>
              <a:rPr lang="en-US" dirty="0"/>
              <a:t>Resulting Map</a:t>
            </a:r>
          </a:p>
        </p:txBody>
      </p:sp>
      <p:pic>
        <p:nvPicPr>
          <p:cNvPr id="4" name="Content Placeholder 3">
            <a:extLst>
              <a:ext uri="{FF2B5EF4-FFF2-40B4-BE49-F238E27FC236}">
                <a16:creationId xmlns:a16="http://schemas.microsoft.com/office/drawing/2014/main" id="{DF63DA6B-908B-4BC4-B83C-5D92D49B66C5}"/>
              </a:ext>
            </a:extLst>
          </p:cNvPr>
          <p:cNvPicPr>
            <a:picLocks noGrp="1" noChangeAspect="1"/>
          </p:cNvPicPr>
          <p:nvPr>
            <p:ph idx="1"/>
          </p:nvPr>
        </p:nvPicPr>
        <p:blipFill>
          <a:blip r:embed="rId2"/>
          <a:stretch>
            <a:fillRect/>
          </a:stretch>
        </p:blipFill>
        <p:spPr>
          <a:xfrm>
            <a:off x="4829051" y="-15264"/>
            <a:ext cx="7362949" cy="6904675"/>
          </a:xfrm>
          <a:prstGeom prst="rect">
            <a:avLst/>
          </a:prstGeom>
        </p:spPr>
      </p:pic>
      <p:sp>
        <p:nvSpPr>
          <p:cNvPr id="5" name="TextBox 4">
            <a:extLst>
              <a:ext uri="{FF2B5EF4-FFF2-40B4-BE49-F238E27FC236}">
                <a16:creationId xmlns:a16="http://schemas.microsoft.com/office/drawing/2014/main" id="{3656A6B3-22B7-4F26-950B-86D4ADF41551}"/>
              </a:ext>
            </a:extLst>
          </p:cNvPr>
          <p:cNvSpPr txBox="1"/>
          <p:nvPr/>
        </p:nvSpPr>
        <p:spPr>
          <a:xfrm>
            <a:off x="648931" y="2438400"/>
            <a:ext cx="3651466" cy="3785419"/>
          </a:xfrm>
          <a:prstGeom prst="rect">
            <a:avLst/>
          </a:prstGeom>
        </p:spPr>
        <p:txBody>
          <a:bodyPr vert="horz" lIns="91440" tIns="45720" rIns="91440" bIns="45720" rtlCol="0">
            <a:normAutofit/>
          </a:bodyPr>
          <a:lstStyle/>
          <a:p>
            <a:pPr>
              <a:lnSpc>
                <a:spcPct val="90000"/>
              </a:lnSpc>
              <a:spcAft>
                <a:spcPts val="600"/>
              </a:spcAft>
            </a:pPr>
            <a:r>
              <a:rPr lang="en-US" sz="2400" dirty="0">
                <a:highlight>
                  <a:srgbClr val="FFFF00"/>
                </a:highlight>
                <a:ea typeface="Cambria" panose="02040503050406030204" pitchFamily="18" charset="0"/>
              </a:rPr>
              <a:t>Blue – water</a:t>
            </a:r>
          </a:p>
          <a:p>
            <a:pPr>
              <a:lnSpc>
                <a:spcPct val="90000"/>
              </a:lnSpc>
              <a:spcAft>
                <a:spcPts val="600"/>
              </a:spcAft>
            </a:pPr>
            <a:r>
              <a:rPr lang="en-US" sz="2400" dirty="0">
                <a:highlight>
                  <a:srgbClr val="FFFF00"/>
                </a:highlight>
                <a:ea typeface="Cambria" panose="02040503050406030204" pitchFamily="18" charset="0"/>
              </a:rPr>
              <a:t>Pink – building shadow</a:t>
            </a:r>
          </a:p>
          <a:p>
            <a:pPr>
              <a:lnSpc>
                <a:spcPct val="90000"/>
              </a:lnSpc>
              <a:spcAft>
                <a:spcPts val="600"/>
              </a:spcAft>
            </a:pPr>
            <a:r>
              <a:rPr lang="en-US" sz="2400" dirty="0">
                <a:highlight>
                  <a:srgbClr val="FFFF00"/>
                </a:highlight>
                <a:ea typeface="Cambria" panose="02040503050406030204" pitchFamily="18" charset="0"/>
              </a:rPr>
              <a:t>Grey – other</a:t>
            </a:r>
          </a:p>
          <a:p>
            <a:pPr>
              <a:lnSpc>
                <a:spcPct val="90000"/>
              </a:lnSpc>
              <a:spcAft>
                <a:spcPts val="600"/>
              </a:spcAft>
            </a:pPr>
            <a:endParaRPr lang="en-US" sz="2400" dirty="0">
              <a:ea typeface="Cambria" panose="02040503050406030204" pitchFamily="18" charset="0"/>
            </a:endParaRPr>
          </a:p>
          <a:p>
            <a:pPr>
              <a:lnSpc>
                <a:spcPct val="90000"/>
              </a:lnSpc>
              <a:spcAft>
                <a:spcPts val="600"/>
              </a:spcAft>
            </a:pPr>
            <a:endParaRPr lang="en-US" sz="2400" dirty="0">
              <a:ea typeface="Cambria" panose="02040503050406030204" pitchFamily="18" charset="0"/>
            </a:endParaRPr>
          </a:p>
        </p:txBody>
      </p:sp>
    </p:spTree>
    <p:extLst>
      <p:ext uri="{BB962C8B-B14F-4D97-AF65-F5344CB8AC3E}">
        <p14:creationId xmlns:p14="http://schemas.microsoft.com/office/powerpoint/2010/main" val="402439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a:bodyPr>
          <a:lstStyle/>
          <a:p>
            <a:r>
              <a:rPr lang="en-US" dirty="0"/>
              <a:t>SVM Map </a:t>
            </a:r>
            <a:br>
              <a:rPr lang="en-US" dirty="0"/>
            </a:br>
            <a:r>
              <a:rPr lang="en-US" dirty="0"/>
              <a:t>Accuracy Scores and Confusion Matrices</a:t>
            </a:r>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713154" y="1871766"/>
            <a:ext cx="3757247" cy="449209"/>
          </a:xfrm>
        </p:spPr>
        <p:txBody>
          <a:bodyPr>
            <a:normAutofit/>
          </a:bodyPr>
          <a:lstStyle/>
          <a:p>
            <a:pPr marL="0" indent="0">
              <a:buNone/>
            </a:pPr>
            <a:r>
              <a:rPr lang="en-US" sz="2000" dirty="0"/>
              <a:t>Accuracy score (test data)= 95.9%</a:t>
            </a:r>
          </a:p>
          <a:p>
            <a:endParaRPr lang="en-US" sz="2000" dirty="0"/>
          </a:p>
          <a:p>
            <a:endParaRPr lang="en-US" sz="2000" dirty="0"/>
          </a:p>
          <a:p>
            <a:endParaRPr lang="en-US" sz="2000" dirty="0"/>
          </a:p>
          <a:p>
            <a:endParaRPr lang="en-US" sz="2000" dirty="0"/>
          </a:p>
          <a:p>
            <a:endParaRPr lang="en-US" sz="2000" dirty="0"/>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5627078" y="1871766"/>
            <a:ext cx="4937372"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(external 40%) = 90.6%</a:t>
            </a:r>
          </a:p>
          <a:p>
            <a:endParaRPr lang="en-US" sz="2000" dirty="0"/>
          </a:p>
          <a:p>
            <a:endParaRPr lang="en-US" sz="2000" dirty="0"/>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773B7A29-AC78-4443-A3DA-CB7E734A6AE5}"/>
              </a:ext>
            </a:extLst>
          </p:cNvPr>
          <p:cNvPicPr>
            <a:picLocks noChangeAspect="1"/>
          </p:cNvPicPr>
          <p:nvPr/>
        </p:nvPicPr>
        <p:blipFill>
          <a:blip r:embed="rId2"/>
          <a:stretch>
            <a:fillRect/>
          </a:stretch>
        </p:blipFill>
        <p:spPr>
          <a:xfrm>
            <a:off x="1242618" y="2716030"/>
            <a:ext cx="3227783" cy="3145020"/>
          </a:xfrm>
          <a:prstGeom prst="rect">
            <a:avLst/>
          </a:prstGeom>
        </p:spPr>
      </p:pic>
      <p:pic>
        <p:nvPicPr>
          <p:cNvPr id="6" name="Picture 5">
            <a:extLst>
              <a:ext uri="{FF2B5EF4-FFF2-40B4-BE49-F238E27FC236}">
                <a16:creationId xmlns:a16="http://schemas.microsoft.com/office/drawing/2014/main" id="{0F47491C-0C48-480A-B786-D04FBD81D834}"/>
              </a:ext>
            </a:extLst>
          </p:cNvPr>
          <p:cNvPicPr>
            <a:picLocks noChangeAspect="1"/>
          </p:cNvPicPr>
          <p:nvPr/>
        </p:nvPicPr>
        <p:blipFill>
          <a:blip r:embed="rId3"/>
          <a:stretch>
            <a:fillRect/>
          </a:stretch>
        </p:blipFill>
        <p:spPr>
          <a:xfrm>
            <a:off x="6365813" y="2716030"/>
            <a:ext cx="3145020" cy="3145020"/>
          </a:xfrm>
          <a:prstGeom prst="rect">
            <a:avLst/>
          </a:prstGeom>
        </p:spPr>
      </p:pic>
    </p:spTree>
    <p:extLst>
      <p:ext uri="{BB962C8B-B14F-4D97-AF65-F5344CB8AC3E}">
        <p14:creationId xmlns:p14="http://schemas.microsoft.com/office/powerpoint/2010/main" val="1504609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92C81-D021-441E-A5C2-9A160268FBD9}"/>
              </a:ext>
            </a:extLst>
          </p:cNvPr>
          <p:cNvPicPr>
            <a:picLocks noChangeAspect="1"/>
          </p:cNvPicPr>
          <p:nvPr/>
        </p:nvPicPr>
        <p:blipFill rotWithShape="1">
          <a:blip r:embed="rId2"/>
          <a:srcRect t="9278" b="9279"/>
          <a:stretch/>
        </p:blipFill>
        <p:spPr>
          <a:xfrm>
            <a:off x="-1" y="10"/>
            <a:ext cx="12192001" cy="4666928"/>
          </a:xfrm>
          <a:prstGeom prst="rect">
            <a:avLst/>
          </a:prstGeom>
        </p:spPr>
      </p:pic>
      <p:sp>
        <p:nvSpPr>
          <p:cNvPr id="2" name="Title 1">
            <a:extLst>
              <a:ext uri="{FF2B5EF4-FFF2-40B4-BE49-F238E27FC236}">
                <a16:creationId xmlns:a16="http://schemas.microsoft.com/office/drawing/2014/main" id="{72C53DE8-F650-499F-9635-D267D174522E}"/>
              </a:ext>
            </a:extLst>
          </p:cNvPr>
          <p:cNvSpPr>
            <a:spLocks noGrp="1"/>
          </p:cNvSpPr>
          <p:nvPr>
            <p:ph type="title"/>
          </p:nvPr>
        </p:nvSpPr>
        <p:spPr>
          <a:xfrm>
            <a:off x="804998" y="4551037"/>
            <a:ext cx="5021782" cy="1509931"/>
          </a:xfrm>
        </p:spPr>
        <p:txBody>
          <a:bodyPr>
            <a:normAutofit/>
          </a:bodyPr>
          <a:lstStyle/>
          <a:p>
            <a:r>
              <a:rPr lang="en-US" sz="4000" dirty="0">
                <a:solidFill>
                  <a:srgbClr val="000000"/>
                </a:solidFill>
                <a:ea typeface="Cambria" panose="02040503050406030204" pitchFamily="18" charset="0"/>
              </a:rPr>
              <a:t>Our urban world</a:t>
            </a:r>
          </a:p>
        </p:txBody>
      </p:sp>
      <p:sp>
        <p:nvSpPr>
          <p:cNvPr id="3" name="Content Placeholder 2">
            <a:extLst>
              <a:ext uri="{FF2B5EF4-FFF2-40B4-BE49-F238E27FC236}">
                <a16:creationId xmlns:a16="http://schemas.microsoft.com/office/drawing/2014/main" id="{313112F0-C1AF-47FC-8B1F-B0C859DA1AE8}"/>
              </a:ext>
            </a:extLst>
          </p:cNvPr>
          <p:cNvSpPr>
            <a:spLocks noGrp="1"/>
          </p:cNvSpPr>
          <p:nvPr>
            <p:ph idx="1"/>
          </p:nvPr>
        </p:nvSpPr>
        <p:spPr>
          <a:xfrm>
            <a:off x="5577076" y="5043407"/>
            <a:ext cx="6458616" cy="1662193"/>
          </a:xfrm>
        </p:spPr>
        <p:txBody>
          <a:bodyPr anchor="ctr">
            <a:normAutofit/>
          </a:bodyPr>
          <a:lstStyle/>
          <a:p>
            <a:r>
              <a:rPr lang="en-US" sz="1600" dirty="0">
                <a:solidFill>
                  <a:srgbClr val="000000"/>
                </a:solidFill>
                <a:ea typeface="Cambria" panose="02040503050406030204" pitchFamily="18" charset="0"/>
              </a:rPr>
              <a:t>By 2005, the urban population is expected to grow by 2.5 billion people</a:t>
            </a:r>
          </a:p>
          <a:p>
            <a:r>
              <a:rPr lang="en-US" sz="1600" dirty="0">
                <a:solidFill>
                  <a:srgbClr val="000000"/>
                </a:solidFill>
                <a:ea typeface="Cambria" panose="02040503050406030204" pitchFamily="18" charset="0"/>
              </a:rPr>
              <a:t> 90% of this growth is predicted to take place in Africa and Asia</a:t>
            </a:r>
          </a:p>
          <a:p>
            <a:r>
              <a:rPr lang="en-US" sz="1600" dirty="0">
                <a:solidFill>
                  <a:srgbClr val="000000"/>
                </a:solidFill>
                <a:ea typeface="Cambria" panose="02040503050406030204" pitchFamily="18" charset="0"/>
              </a:rPr>
              <a:t>With climate change, more extreme events expected, including floods</a:t>
            </a:r>
          </a:p>
          <a:p>
            <a:pPr marL="457200" lvl="1" indent="0">
              <a:buNone/>
            </a:pPr>
            <a:endParaRPr lang="en-US" sz="1600" dirty="0">
              <a:solidFill>
                <a:srgbClr val="000000"/>
              </a:solidFill>
              <a:ea typeface="Cambria" panose="02040503050406030204" pitchFamily="18" charset="0"/>
            </a:endParaRPr>
          </a:p>
        </p:txBody>
      </p:sp>
    </p:spTree>
    <p:extLst>
      <p:ext uri="{BB962C8B-B14F-4D97-AF65-F5344CB8AC3E}">
        <p14:creationId xmlns:p14="http://schemas.microsoft.com/office/powerpoint/2010/main" val="31941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D1E7-2B5E-4026-8904-B23988FA4287}"/>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dirty="0"/>
              <a:t>Random Forest</a:t>
            </a:r>
            <a:br>
              <a:rPr lang="en-US" dirty="0"/>
            </a:br>
            <a:r>
              <a:rPr lang="en-US" dirty="0"/>
              <a:t>Resulting Map</a:t>
            </a:r>
          </a:p>
        </p:txBody>
      </p:sp>
      <p:sp>
        <p:nvSpPr>
          <p:cNvPr id="6" name="Content Placeholder 5">
            <a:extLst>
              <a:ext uri="{FF2B5EF4-FFF2-40B4-BE49-F238E27FC236}">
                <a16:creationId xmlns:a16="http://schemas.microsoft.com/office/drawing/2014/main" id="{3A0F9D73-7DF9-4846-9E5B-54DC1145EA6C}"/>
              </a:ext>
            </a:extLst>
          </p:cNvPr>
          <p:cNvSpPr>
            <a:spLocks noGrp="1"/>
          </p:cNvSpPr>
          <p:nvPr>
            <p:ph idx="1"/>
          </p:nvPr>
        </p:nvSpPr>
        <p:spPr>
          <a:xfrm>
            <a:off x="648931" y="2438400"/>
            <a:ext cx="3651466" cy="3785419"/>
          </a:xfrm>
        </p:spPr>
        <p:txBody>
          <a:bodyPr vert="horz" lIns="91440" tIns="45720" rIns="91440" bIns="45720" rtlCol="0">
            <a:normAutofit/>
          </a:bodyPr>
          <a:lstStyle/>
          <a:p>
            <a:pPr>
              <a:spcAft>
                <a:spcPts val="600"/>
              </a:spcAft>
            </a:pPr>
            <a:r>
              <a:rPr lang="en-US" sz="1800" dirty="0">
                <a:highlight>
                  <a:srgbClr val="FFFF00"/>
                </a:highlight>
              </a:rPr>
              <a:t>Blue – water</a:t>
            </a:r>
          </a:p>
          <a:p>
            <a:pPr>
              <a:spcAft>
                <a:spcPts val="600"/>
              </a:spcAft>
            </a:pPr>
            <a:r>
              <a:rPr lang="en-US" sz="1800" dirty="0">
                <a:highlight>
                  <a:srgbClr val="FFFF00"/>
                </a:highlight>
              </a:rPr>
              <a:t>Pink – building shadow</a:t>
            </a:r>
          </a:p>
          <a:p>
            <a:pPr>
              <a:spcAft>
                <a:spcPts val="600"/>
              </a:spcAft>
            </a:pPr>
            <a:r>
              <a:rPr lang="en-US" sz="1800" dirty="0">
                <a:highlight>
                  <a:srgbClr val="FFFF00"/>
                </a:highlight>
              </a:rPr>
              <a:t>Grey – other</a:t>
            </a:r>
          </a:p>
          <a:p>
            <a:pPr>
              <a:spcAft>
                <a:spcPts val="600"/>
              </a:spcAft>
            </a:pPr>
            <a:endParaRPr lang="en-US" sz="1800" dirty="0"/>
          </a:p>
          <a:p>
            <a:pPr>
              <a:spcAft>
                <a:spcPts val="600"/>
              </a:spcAft>
            </a:pPr>
            <a:endParaRPr lang="en-US" sz="1800" dirty="0"/>
          </a:p>
        </p:txBody>
      </p:sp>
      <p:pic>
        <p:nvPicPr>
          <p:cNvPr id="8" name="Picture 7">
            <a:extLst>
              <a:ext uri="{FF2B5EF4-FFF2-40B4-BE49-F238E27FC236}">
                <a16:creationId xmlns:a16="http://schemas.microsoft.com/office/drawing/2014/main" id="{09469794-F6D9-4C7D-8A49-521D5B9B95DE}"/>
              </a:ext>
            </a:extLst>
          </p:cNvPr>
          <p:cNvPicPr>
            <a:picLocks noChangeAspect="1"/>
          </p:cNvPicPr>
          <p:nvPr/>
        </p:nvPicPr>
        <p:blipFill>
          <a:blip r:embed="rId2"/>
          <a:stretch>
            <a:fillRect/>
          </a:stretch>
        </p:blipFill>
        <p:spPr>
          <a:xfrm>
            <a:off x="4958534" y="0"/>
            <a:ext cx="7233466" cy="6858000"/>
          </a:xfrm>
          <a:prstGeom prst="rect">
            <a:avLst/>
          </a:prstGeom>
        </p:spPr>
      </p:pic>
    </p:spTree>
    <p:extLst>
      <p:ext uri="{BB962C8B-B14F-4D97-AF65-F5344CB8AC3E}">
        <p14:creationId xmlns:p14="http://schemas.microsoft.com/office/powerpoint/2010/main" val="163259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a:bodyPr>
          <a:lstStyle/>
          <a:p>
            <a:r>
              <a:rPr lang="en-US" dirty="0"/>
              <a:t>Random Forest Map </a:t>
            </a:r>
            <a:br>
              <a:rPr lang="en-US" dirty="0"/>
            </a:br>
            <a:r>
              <a:rPr lang="en-US" dirty="0"/>
              <a:t>Accuracy Scores and Confusion Matrices</a:t>
            </a:r>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713154" y="1871766"/>
            <a:ext cx="3757247" cy="449209"/>
          </a:xfrm>
        </p:spPr>
        <p:txBody>
          <a:bodyPr>
            <a:normAutofit/>
          </a:bodyPr>
          <a:lstStyle/>
          <a:p>
            <a:pPr marL="0" indent="0">
              <a:buNone/>
            </a:pPr>
            <a:r>
              <a:rPr lang="en-US" sz="2000" dirty="0"/>
              <a:t>Accuracy score (test data)= 93%</a:t>
            </a:r>
          </a:p>
          <a:p>
            <a:endParaRPr lang="en-US" sz="2000" dirty="0"/>
          </a:p>
          <a:p>
            <a:endParaRPr lang="en-US" sz="2000" dirty="0"/>
          </a:p>
          <a:p>
            <a:endParaRPr lang="en-US" sz="2000" dirty="0"/>
          </a:p>
          <a:p>
            <a:endParaRPr lang="en-US" sz="2000" dirty="0"/>
          </a:p>
          <a:p>
            <a:endParaRPr lang="en-US" sz="2000" dirty="0"/>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5627078" y="1871766"/>
            <a:ext cx="4937372"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(external 40%) = 92.8%</a:t>
            </a:r>
          </a:p>
          <a:p>
            <a:endParaRPr lang="en-US" sz="2000" dirty="0"/>
          </a:p>
          <a:p>
            <a:endParaRPr lang="en-US" sz="2000" dirty="0"/>
          </a:p>
          <a:p>
            <a:endParaRPr lang="en-US" sz="2000" dirty="0"/>
          </a:p>
          <a:p>
            <a:endParaRPr lang="en-US" sz="2000" dirty="0"/>
          </a:p>
          <a:p>
            <a:endParaRPr lang="en-US" sz="2000" dirty="0"/>
          </a:p>
        </p:txBody>
      </p:sp>
      <p:pic>
        <p:nvPicPr>
          <p:cNvPr id="10" name="Picture 9">
            <a:extLst>
              <a:ext uri="{FF2B5EF4-FFF2-40B4-BE49-F238E27FC236}">
                <a16:creationId xmlns:a16="http://schemas.microsoft.com/office/drawing/2014/main" id="{6E3A829C-8C0A-4AB7-B8E3-2714CBDB4172}"/>
              </a:ext>
            </a:extLst>
          </p:cNvPr>
          <p:cNvPicPr>
            <a:picLocks noChangeAspect="1"/>
          </p:cNvPicPr>
          <p:nvPr/>
        </p:nvPicPr>
        <p:blipFill>
          <a:blip r:embed="rId2"/>
          <a:stretch>
            <a:fillRect/>
          </a:stretch>
        </p:blipFill>
        <p:spPr>
          <a:xfrm>
            <a:off x="1377024" y="2574197"/>
            <a:ext cx="3603574" cy="3535724"/>
          </a:xfrm>
          <a:prstGeom prst="rect">
            <a:avLst/>
          </a:prstGeom>
        </p:spPr>
      </p:pic>
      <p:pic>
        <p:nvPicPr>
          <p:cNvPr id="11" name="Picture 10">
            <a:extLst>
              <a:ext uri="{FF2B5EF4-FFF2-40B4-BE49-F238E27FC236}">
                <a16:creationId xmlns:a16="http://schemas.microsoft.com/office/drawing/2014/main" id="{91111EA3-459C-4DE6-B314-E16B8AF4B744}"/>
              </a:ext>
            </a:extLst>
          </p:cNvPr>
          <p:cNvPicPr>
            <a:picLocks noChangeAspect="1"/>
          </p:cNvPicPr>
          <p:nvPr/>
        </p:nvPicPr>
        <p:blipFill>
          <a:blip r:embed="rId3"/>
          <a:stretch>
            <a:fillRect/>
          </a:stretch>
        </p:blipFill>
        <p:spPr>
          <a:xfrm>
            <a:off x="6812425" y="2769029"/>
            <a:ext cx="3206410" cy="3040790"/>
          </a:xfrm>
          <a:prstGeom prst="rect">
            <a:avLst/>
          </a:prstGeom>
        </p:spPr>
      </p:pic>
    </p:spTree>
    <p:extLst>
      <p:ext uri="{BB962C8B-B14F-4D97-AF65-F5344CB8AC3E}">
        <p14:creationId xmlns:p14="http://schemas.microsoft.com/office/powerpoint/2010/main" val="316278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BBEA-BE82-4859-A0C1-776571441C4C}"/>
              </a:ext>
            </a:extLst>
          </p:cNvPr>
          <p:cNvSpPr>
            <a:spLocks noGrp="1"/>
          </p:cNvSpPr>
          <p:nvPr>
            <p:ph type="title"/>
          </p:nvPr>
        </p:nvSpPr>
        <p:spPr/>
        <p:txBody>
          <a:bodyPr/>
          <a:lstStyle/>
          <a:p>
            <a:r>
              <a:rPr lang="en-US" dirty="0"/>
              <a:t>SVM Challenges/Questions</a:t>
            </a:r>
          </a:p>
        </p:txBody>
      </p:sp>
      <p:sp>
        <p:nvSpPr>
          <p:cNvPr id="3" name="Content Placeholder 2">
            <a:extLst>
              <a:ext uri="{FF2B5EF4-FFF2-40B4-BE49-F238E27FC236}">
                <a16:creationId xmlns:a16="http://schemas.microsoft.com/office/drawing/2014/main" id="{86AE7EDD-1FAB-4D56-BE42-EC6C5B80779C}"/>
              </a:ext>
            </a:extLst>
          </p:cNvPr>
          <p:cNvSpPr>
            <a:spLocks noGrp="1"/>
          </p:cNvSpPr>
          <p:nvPr>
            <p:ph idx="1"/>
          </p:nvPr>
        </p:nvSpPr>
        <p:spPr/>
        <p:txBody>
          <a:bodyPr/>
          <a:lstStyle/>
          <a:p>
            <a:r>
              <a:rPr lang="en-US" dirty="0"/>
              <a:t>Explore other combinations for inclusion for the training dataset.</a:t>
            </a:r>
          </a:p>
          <a:p>
            <a:r>
              <a:rPr lang="en-US" dirty="0"/>
              <a:t>Consider adding NDWI2 (yellow/NIR2)</a:t>
            </a:r>
          </a:p>
          <a:p>
            <a:r>
              <a:rPr lang="en-US" dirty="0"/>
              <a:t>Document trials</a:t>
            </a:r>
          </a:p>
        </p:txBody>
      </p:sp>
    </p:spTree>
    <p:extLst>
      <p:ext uri="{BB962C8B-B14F-4D97-AF65-F5344CB8AC3E}">
        <p14:creationId xmlns:p14="http://schemas.microsoft.com/office/powerpoint/2010/main" val="2708947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5357904-04DC-4A80-BED5-0F612D244F64}"/>
              </a:ext>
            </a:extLst>
          </p:cNvPr>
          <p:cNvSpPr txBox="1"/>
          <p:nvPr/>
        </p:nvSpPr>
        <p:spPr>
          <a:xfrm>
            <a:off x="648931" y="2438400"/>
            <a:ext cx="3651466" cy="3785419"/>
          </a:xfrm>
          <a:prstGeom prst="rect">
            <a:avLst/>
          </a:prstGeom>
        </p:spPr>
        <p:txBody>
          <a:bodyPr vert="horz" lIns="91440" tIns="45720" rIns="91440" bIns="45720" rtlCol="0">
            <a:normAutofit/>
          </a:bodyPr>
          <a:lstStyle/>
          <a:p>
            <a:pPr>
              <a:lnSpc>
                <a:spcPct val="90000"/>
              </a:lnSpc>
              <a:spcAft>
                <a:spcPts val="600"/>
              </a:spcAft>
            </a:pPr>
            <a:r>
              <a:rPr lang="en-US" sz="2400" dirty="0"/>
              <a:t>K-means appears to capture shape of floodwaters more accurately</a:t>
            </a:r>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endParaRPr lang="en-US" sz="2400" dirty="0"/>
          </a:p>
          <a:p>
            <a:pPr marL="342900" indent="-342900">
              <a:lnSpc>
                <a:spcPct val="90000"/>
              </a:lnSpc>
              <a:spcAft>
                <a:spcPts val="600"/>
              </a:spcAft>
              <a:buFontTx/>
              <a:buChar char="-"/>
            </a:pPr>
            <a:endParaRPr lang="en-US" sz="2400" dirty="0"/>
          </a:p>
        </p:txBody>
      </p:sp>
      <p:pic>
        <p:nvPicPr>
          <p:cNvPr id="6" name="Picture 5">
            <a:extLst>
              <a:ext uri="{FF2B5EF4-FFF2-40B4-BE49-F238E27FC236}">
                <a16:creationId xmlns:a16="http://schemas.microsoft.com/office/drawing/2014/main" id="{BCA811F5-4C14-47F4-9536-7D34F0C8C762}"/>
              </a:ext>
            </a:extLst>
          </p:cNvPr>
          <p:cNvPicPr>
            <a:picLocks noChangeAspect="1"/>
          </p:cNvPicPr>
          <p:nvPr/>
        </p:nvPicPr>
        <p:blipFill rotWithShape="1">
          <a:blip r:embed="rId2">
            <a:extLst>
              <a:ext uri="{28A0092B-C50C-407E-A947-70E740481C1C}">
                <a14:useLocalDpi xmlns:a14="http://schemas.microsoft.com/office/drawing/2010/main" val="0"/>
              </a:ext>
            </a:extLst>
          </a:blip>
          <a:srcRect r="-2" b="219"/>
          <a:stretch/>
        </p:blipFill>
        <p:spPr>
          <a:xfrm>
            <a:off x="4639056" y="10"/>
            <a:ext cx="7552944" cy="6857990"/>
          </a:xfrm>
          <a:prstGeom prst="rect">
            <a:avLst/>
          </a:prstGeom>
          <a:effectLst/>
        </p:spPr>
      </p:pic>
      <p:sp>
        <p:nvSpPr>
          <p:cNvPr id="5" name="Title 1">
            <a:extLst>
              <a:ext uri="{FF2B5EF4-FFF2-40B4-BE49-F238E27FC236}">
                <a16:creationId xmlns:a16="http://schemas.microsoft.com/office/drawing/2014/main" id="{9137D398-E066-4C41-9B42-2CFF2FD78685}"/>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dirty="0"/>
              <a:t>K-means Result</a:t>
            </a:r>
          </a:p>
        </p:txBody>
      </p:sp>
    </p:spTree>
    <p:extLst>
      <p:ext uri="{BB962C8B-B14F-4D97-AF65-F5344CB8AC3E}">
        <p14:creationId xmlns:p14="http://schemas.microsoft.com/office/powerpoint/2010/main" val="2384963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0BF5-77F3-499E-8373-90627CD40E6B}"/>
              </a:ext>
            </a:extLst>
          </p:cNvPr>
          <p:cNvSpPr>
            <a:spLocks noGrp="1"/>
          </p:cNvSpPr>
          <p:nvPr>
            <p:ph type="title"/>
          </p:nvPr>
        </p:nvSpPr>
        <p:spPr>
          <a:xfrm>
            <a:off x="142875" y="0"/>
            <a:ext cx="10515600" cy="1325563"/>
          </a:xfrm>
        </p:spPr>
        <p:txBody>
          <a:bodyPr>
            <a:normAutofit/>
          </a:bodyPr>
          <a:lstStyle/>
          <a:p>
            <a:r>
              <a:rPr lang="en-US" dirty="0">
                <a:ea typeface="Cambria" panose="02040503050406030204" pitchFamily="18" charset="0"/>
              </a:rPr>
              <a:t>Water and shadow in overlapping clusters</a:t>
            </a:r>
          </a:p>
        </p:txBody>
      </p:sp>
      <p:sp>
        <p:nvSpPr>
          <p:cNvPr id="5" name="TextBox 4">
            <a:extLst>
              <a:ext uri="{FF2B5EF4-FFF2-40B4-BE49-F238E27FC236}">
                <a16:creationId xmlns:a16="http://schemas.microsoft.com/office/drawing/2014/main" id="{78EFA0DC-F1DC-43CE-A3EB-CCD70C9DE005}"/>
              </a:ext>
            </a:extLst>
          </p:cNvPr>
          <p:cNvSpPr txBox="1"/>
          <p:nvPr/>
        </p:nvSpPr>
        <p:spPr>
          <a:xfrm>
            <a:off x="317807" y="6211669"/>
            <a:ext cx="11556386" cy="646331"/>
          </a:xfrm>
          <a:prstGeom prst="rect">
            <a:avLst/>
          </a:prstGeom>
          <a:noFill/>
        </p:spPr>
        <p:txBody>
          <a:bodyPr wrap="square" rtlCol="0">
            <a:spAutoFit/>
          </a:bodyPr>
          <a:lstStyle/>
          <a:p>
            <a:r>
              <a:rPr lang="en-US" b="1" dirty="0">
                <a:ea typeface="Cambria" panose="02040503050406030204" pitchFamily="18" charset="0"/>
              </a:rPr>
              <a:t>K-means clusters 	</a:t>
            </a:r>
            <a:r>
              <a:rPr lang="en-US" dirty="0">
                <a:ea typeface="Cambria" panose="02040503050406030204" pitchFamily="18" charset="0"/>
              </a:rPr>
              <a:t>Pink = shadows 	Blue = water	Green = vegetation		Grey = buildings</a:t>
            </a:r>
          </a:p>
          <a:p>
            <a:r>
              <a:rPr lang="en-US" b="1" dirty="0">
                <a:ea typeface="Cambria" panose="02040503050406030204" pitchFamily="18" charset="0"/>
              </a:rPr>
              <a:t>Reference points	</a:t>
            </a:r>
            <a:r>
              <a:rPr lang="en-US" dirty="0">
                <a:ea typeface="Cambria" panose="02040503050406030204" pitchFamily="18" charset="0"/>
              </a:rPr>
              <a:t>Pink = shadow	Blue = water	Green = other</a:t>
            </a:r>
          </a:p>
        </p:txBody>
      </p:sp>
      <p:sp>
        <p:nvSpPr>
          <p:cNvPr id="11" name="TextBox 10">
            <a:extLst>
              <a:ext uri="{FF2B5EF4-FFF2-40B4-BE49-F238E27FC236}">
                <a16:creationId xmlns:a16="http://schemas.microsoft.com/office/drawing/2014/main" id="{FDCEA9FD-F42F-462D-9477-60C68D1EFB9D}"/>
              </a:ext>
            </a:extLst>
          </p:cNvPr>
          <p:cNvSpPr txBox="1"/>
          <p:nvPr/>
        </p:nvSpPr>
        <p:spPr>
          <a:xfrm>
            <a:off x="324997" y="2060456"/>
            <a:ext cx="3163400" cy="3647152"/>
          </a:xfrm>
          <a:prstGeom prst="rect">
            <a:avLst/>
          </a:prstGeom>
          <a:noFill/>
        </p:spPr>
        <p:txBody>
          <a:bodyPr wrap="square" rtlCol="0">
            <a:spAutoFit/>
          </a:bodyPr>
          <a:lstStyle/>
          <a:p>
            <a:pPr>
              <a:lnSpc>
                <a:spcPct val="90000"/>
              </a:lnSpc>
              <a:spcAft>
                <a:spcPts val="600"/>
              </a:spcAft>
            </a:pPr>
            <a:r>
              <a:rPr lang="en-US" sz="2400" b="1" dirty="0"/>
              <a:t>Challenges/Next steps:</a:t>
            </a:r>
          </a:p>
          <a:p>
            <a:pPr marL="342900" indent="-342900">
              <a:lnSpc>
                <a:spcPct val="90000"/>
              </a:lnSpc>
              <a:spcAft>
                <a:spcPts val="600"/>
              </a:spcAft>
              <a:buFontTx/>
              <a:buChar char="-"/>
            </a:pPr>
            <a:r>
              <a:rPr lang="en-US" sz="2400" dirty="0"/>
              <a:t>Try to refine clusters that include both shadow and water</a:t>
            </a:r>
          </a:p>
          <a:p>
            <a:pPr marL="342900" indent="-342900">
              <a:lnSpc>
                <a:spcPct val="90000"/>
              </a:lnSpc>
              <a:spcAft>
                <a:spcPts val="600"/>
              </a:spcAft>
              <a:buFontTx/>
              <a:buChar char="-"/>
            </a:pPr>
            <a:r>
              <a:rPr lang="en-US" sz="2400" dirty="0"/>
              <a:t>Try to combine shadow index with K-means</a:t>
            </a:r>
          </a:p>
          <a:p>
            <a:pPr marL="342900" indent="-342900">
              <a:lnSpc>
                <a:spcPct val="90000"/>
              </a:lnSpc>
              <a:spcAft>
                <a:spcPts val="600"/>
              </a:spcAft>
              <a:buFontTx/>
              <a:buChar char="-"/>
            </a:pPr>
            <a:r>
              <a:rPr lang="en-US" sz="2400" dirty="0"/>
              <a:t>Make sure k-means isn’t over-representing flood</a:t>
            </a:r>
          </a:p>
        </p:txBody>
      </p:sp>
      <p:pic>
        <p:nvPicPr>
          <p:cNvPr id="10" name="Picture 9">
            <a:extLst>
              <a:ext uri="{FF2B5EF4-FFF2-40B4-BE49-F238E27FC236}">
                <a16:creationId xmlns:a16="http://schemas.microsoft.com/office/drawing/2014/main" id="{78AF3E50-C62A-4095-B1CD-116652F3E43C}"/>
              </a:ext>
            </a:extLst>
          </p:cNvPr>
          <p:cNvPicPr>
            <a:picLocks noChangeAspect="1"/>
          </p:cNvPicPr>
          <p:nvPr/>
        </p:nvPicPr>
        <p:blipFill>
          <a:blip r:embed="rId2"/>
          <a:stretch>
            <a:fillRect/>
          </a:stretch>
        </p:blipFill>
        <p:spPr>
          <a:xfrm>
            <a:off x="3662580" y="1001685"/>
            <a:ext cx="8054820" cy="4854630"/>
          </a:xfrm>
          <a:prstGeom prst="rect">
            <a:avLst/>
          </a:prstGeom>
        </p:spPr>
      </p:pic>
      <p:sp>
        <p:nvSpPr>
          <p:cNvPr id="12" name="Rectangle 11">
            <a:extLst>
              <a:ext uri="{FF2B5EF4-FFF2-40B4-BE49-F238E27FC236}">
                <a16:creationId xmlns:a16="http://schemas.microsoft.com/office/drawing/2014/main" id="{243334C6-CE5C-4B01-9CF4-D434487EE35C}"/>
              </a:ext>
            </a:extLst>
          </p:cNvPr>
          <p:cNvSpPr/>
          <p:nvPr/>
        </p:nvSpPr>
        <p:spPr>
          <a:xfrm rot="20850937">
            <a:off x="5735782" y="2930236"/>
            <a:ext cx="1265130" cy="187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A5FB53-CEEE-4F6B-AAD3-68AFB813278E}"/>
              </a:ext>
            </a:extLst>
          </p:cNvPr>
          <p:cNvSpPr/>
          <p:nvPr/>
        </p:nvSpPr>
        <p:spPr>
          <a:xfrm rot="20850937">
            <a:off x="11029401" y="4153038"/>
            <a:ext cx="413951" cy="9692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482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608B7-2AF9-4DEB-BF89-3DC73F4E9441}"/>
              </a:ext>
            </a:extLst>
          </p:cNvPr>
          <p:cNvSpPr>
            <a:spLocks noGrp="1"/>
          </p:cNvSpPr>
          <p:nvPr>
            <p:ph type="title"/>
          </p:nvPr>
        </p:nvSpPr>
        <p:spPr>
          <a:xfrm>
            <a:off x="838200" y="365125"/>
            <a:ext cx="3780692" cy="1325563"/>
          </a:xfrm>
        </p:spPr>
        <p:txBody>
          <a:bodyPr/>
          <a:lstStyle/>
          <a:p>
            <a:r>
              <a:rPr lang="en-US" dirty="0"/>
              <a:t>New k-means Result</a:t>
            </a:r>
          </a:p>
        </p:txBody>
      </p:sp>
      <p:sp>
        <p:nvSpPr>
          <p:cNvPr id="3" name="Content Placeholder 2">
            <a:extLst>
              <a:ext uri="{FF2B5EF4-FFF2-40B4-BE49-F238E27FC236}">
                <a16:creationId xmlns:a16="http://schemas.microsoft.com/office/drawing/2014/main" id="{6FC60A53-0FA8-4C52-A850-47CD457808CE}"/>
              </a:ext>
            </a:extLst>
          </p:cNvPr>
          <p:cNvSpPr>
            <a:spLocks noGrp="1"/>
          </p:cNvSpPr>
          <p:nvPr>
            <p:ph idx="1"/>
          </p:nvPr>
        </p:nvSpPr>
        <p:spPr>
          <a:xfrm>
            <a:off x="838200" y="1825625"/>
            <a:ext cx="2983523" cy="4351338"/>
          </a:xfrm>
        </p:spPr>
        <p:txBody>
          <a:bodyPr>
            <a:normAutofit/>
          </a:bodyPr>
          <a:lstStyle/>
          <a:p>
            <a:r>
              <a:rPr lang="en-US" dirty="0"/>
              <a:t>Includes 8-band stack and </a:t>
            </a:r>
            <a:r>
              <a:rPr lang="en-US" dirty="0" err="1"/>
              <a:t>shadow_mask</a:t>
            </a:r>
            <a:endParaRPr lang="en-US" dirty="0"/>
          </a:p>
          <a:p>
            <a:r>
              <a:rPr lang="en-US" dirty="0"/>
              <a:t>Shadow mask = MSI &gt; 0.12, </a:t>
            </a:r>
            <a:r>
              <a:rPr lang="en-US" dirty="0" err="1"/>
              <a:t>disk_size</a:t>
            </a:r>
            <a:r>
              <a:rPr lang="en-US" dirty="0"/>
              <a:t> = 2</a:t>
            </a:r>
          </a:p>
          <a:p>
            <a:r>
              <a:rPr lang="en-US" dirty="0"/>
              <a:t>Continue to test accuracy scores on various </a:t>
            </a:r>
            <a:r>
              <a:rPr lang="en-US" dirty="0" err="1"/>
              <a:t>kmeans</a:t>
            </a:r>
            <a:r>
              <a:rPr lang="en-US" dirty="0"/>
              <a:t> efforts. </a:t>
            </a:r>
          </a:p>
        </p:txBody>
      </p:sp>
      <p:pic>
        <p:nvPicPr>
          <p:cNvPr id="4" name="Picture 3">
            <a:extLst>
              <a:ext uri="{FF2B5EF4-FFF2-40B4-BE49-F238E27FC236}">
                <a16:creationId xmlns:a16="http://schemas.microsoft.com/office/drawing/2014/main" id="{306D7602-947A-449B-9CCE-919FE2F9FF77}"/>
              </a:ext>
            </a:extLst>
          </p:cNvPr>
          <p:cNvPicPr>
            <a:picLocks noChangeAspect="1"/>
          </p:cNvPicPr>
          <p:nvPr/>
        </p:nvPicPr>
        <p:blipFill>
          <a:blip r:embed="rId2"/>
          <a:stretch>
            <a:fillRect/>
          </a:stretch>
        </p:blipFill>
        <p:spPr>
          <a:xfrm>
            <a:off x="4872073" y="-1"/>
            <a:ext cx="7264243" cy="6791570"/>
          </a:xfrm>
          <a:prstGeom prst="rect">
            <a:avLst/>
          </a:prstGeom>
        </p:spPr>
      </p:pic>
    </p:spTree>
    <p:extLst>
      <p:ext uri="{BB962C8B-B14F-4D97-AF65-F5344CB8AC3E}">
        <p14:creationId xmlns:p14="http://schemas.microsoft.com/office/powerpoint/2010/main" val="328544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6FB1-A4E3-4B48-BF5E-2576EDF581A5}"/>
              </a:ext>
            </a:extLst>
          </p:cNvPr>
          <p:cNvSpPr>
            <a:spLocks noGrp="1"/>
          </p:cNvSpPr>
          <p:nvPr>
            <p:ph type="title"/>
          </p:nvPr>
        </p:nvSpPr>
        <p:spPr/>
        <p:txBody>
          <a:bodyPr/>
          <a:lstStyle/>
          <a:p>
            <a:r>
              <a:rPr lang="en-US" dirty="0"/>
              <a:t>k-means Map</a:t>
            </a:r>
            <a:br>
              <a:rPr lang="en-US" dirty="0"/>
            </a:br>
            <a:r>
              <a:rPr lang="en-US" dirty="0"/>
              <a:t>Accuracy Scores and Confusion Matrices</a:t>
            </a:r>
          </a:p>
        </p:txBody>
      </p:sp>
      <p:pic>
        <p:nvPicPr>
          <p:cNvPr id="4" name="Picture 3">
            <a:extLst>
              <a:ext uri="{FF2B5EF4-FFF2-40B4-BE49-F238E27FC236}">
                <a16:creationId xmlns:a16="http://schemas.microsoft.com/office/drawing/2014/main" id="{D57726A1-8A4D-4158-A58E-D9287C8FCD25}"/>
              </a:ext>
            </a:extLst>
          </p:cNvPr>
          <p:cNvPicPr>
            <a:picLocks noChangeAspect="1"/>
          </p:cNvPicPr>
          <p:nvPr/>
        </p:nvPicPr>
        <p:blipFill>
          <a:blip r:embed="rId2"/>
          <a:stretch>
            <a:fillRect/>
          </a:stretch>
        </p:blipFill>
        <p:spPr>
          <a:xfrm>
            <a:off x="1107587" y="3149600"/>
            <a:ext cx="2628900" cy="2628900"/>
          </a:xfrm>
          <a:prstGeom prst="rect">
            <a:avLst/>
          </a:prstGeom>
        </p:spPr>
      </p:pic>
      <p:sp>
        <p:nvSpPr>
          <p:cNvPr id="5" name="Content Placeholder 2">
            <a:extLst>
              <a:ext uri="{FF2B5EF4-FFF2-40B4-BE49-F238E27FC236}">
                <a16:creationId xmlns:a16="http://schemas.microsoft.com/office/drawing/2014/main" id="{A4F4C2FF-CFE0-4FAC-8C77-91F13300F956}"/>
              </a:ext>
            </a:extLst>
          </p:cNvPr>
          <p:cNvSpPr txBox="1">
            <a:spLocks/>
          </p:cNvSpPr>
          <p:nvPr/>
        </p:nvSpPr>
        <p:spPr>
          <a:xfrm>
            <a:off x="838200" y="2416995"/>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83%</a:t>
            </a:r>
          </a:p>
          <a:p>
            <a:endParaRPr lang="en-US" sz="2000" dirty="0"/>
          </a:p>
          <a:p>
            <a:endParaRPr lang="en-US" sz="2000" dirty="0"/>
          </a:p>
          <a:p>
            <a:endParaRPr lang="en-US" sz="2000" dirty="0"/>
          </a:p>
          <a:p>
            <a:endParaRPr lang="en-US" sz="2000" dirty="0"/>
          </a:p>
          <a:p>
            <a:endParaRPr lang="en-US" sz="2000" dirty="0"/>
          </a:p>
        </p:txBody>
      </p:sp>
      <p:pic>
        <p:nvPicPr>
          <p:cNvPr id="6" name="Picture 5">
            <a:extLst>
              <a:ext uri="{FF2B5EF4-FFF2-40B4-BE49-F238E27FC236}">
                <a16:creationId xmlns:a16="http://schemas.microsoft.com/office/drawing/2014/main" id="{DF0560F8-685E-45C5-8A82-3F30FF045643}"/>
              </a:ext>
            </a:extLst>
          </p:cNvPr>
          <p:cNvPicPr>
            <a:picLocks noChangeAspect="1"/>
          </p:cNvPicPr>
          <p:nvPr/>
        </p:nvPicPr>
        <p:blipFill>
          <a:blip r:embed="rId3"/>
          <a:stretch>
            <a:fillRect/>
          </a:stretch>
        </p:blipFill>
        <p:spPr>
          <a:xfrm>
            <a:off x="8763000" y="3197225"/>
            <a:ext cx="2590800" cy="2581275"/>
          </a:xfrm>
          <a:prstGeom prst="rect">
            <a:avLst/>
          </a:prstGeom>
        </p:spPr>
      </p:pic>
      <p:sp>
        <p:nvSpPr>
          <p:cNvPr id="7" name="Content Placeholder 2">
            <a:extLst>
              <a:ext uri="{FF2B5EF4-FFF2-40B4-BE49-F238E27FC236}">
                <a16:creationId xmlns:a16="http://schemas.microsoft.com/office/drawing/2014/main" id="{1E04615A-7346-45CF-A244-1EDFE7667EE4}"/>
              </a:ext>
            </a:extLst>
          </p:cNvPr>
          <p:cNvSpPr txBox="1">
            <a:spLocks/>
          </p:cNvSpPr>
          <p:nvPr/>
        </p:nvSpPr>
        <p:spPr>
          <a:xfrm>
            <a:off x="8179776" y="24169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(all data) = 84%</a:t>
            </a:r>
          </a:p>
          <a:p>
            <a:endParaRPr lang="en-US" sz="2000" dirty="0"/>
          </a:p>
          <a:p>
            <a:endParaRPr lang="en-US" sz="2000" dirty="0"/>
          </a:p>
          <a:p>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0951D7F9-1F68-4C5D-8E86-2C169F922265}"/>
              </a:ext>
            </a:extLst>
          </p:cNvPr>
          <p:cNvSpPr txBox="1">
            <a:spLocks/>
          </p:cNvSpPr>
          <p:nvPr/>
        </p:nvSpPr>
        <p:spPr>
          <a:xfrm>
            <a:off x="4217376" y="238888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84%</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755F60BF-C50A-4027-870B-1DABC5DFE0DF}"/>
              </a:ext>
            </a:extLst>
          </p:cNvPr>
          <p:cNvPicPr>
            <a:picLocks noChangeAspect="1"/>
          </p:cNvPicPr>
          <p:nvPr/>
        </p:nvPicPr>
        <p:blipFill>
          <a:blip r:embed="rId4"/>
          <a:stretch>
            <a:fillRect/>
          </a:stretch>
        </p:blipFill>
        <p:spPr>
          <a:xfrm>
            <a:off x="4762499" y="3197225"/>
            <a:ext cx="2667000" cy="2667000"/>
          </a:xfrm>
          <a:prstGeom prst="rect">
            <a:avLst/>
          </a:prstGeom>
        </p:spPr>
      </p:pic>
    </p:spTree>
    <p:extLst>
      <p:ext uri="{BB962C8B-B14F-4D97-AF65-F5344CB8AC3E}">
        <p14:creationId xmlns:p14="http://schemas.microsoft.com/office/powerpoint/2010/main" val="3793652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17E6-E6D0-4732-965E-F918A378D7B0}"/>
              </a:ext>
            </a:extLst>
          </p:cNvPr>
          <p:cNvSpPr>
            <a:spLocks noGrp="1"/>
          </p:cNvSpPr>
          <p:nvPr>
            <p:ph type="title"/>
          </p:nvPr>
        </p:nvSpPr>
        <p:spPr/>
        <p:txBody>
          <a:bodyPr/>
          <a:lstStyle/>
          <a:p>
            <a:r>
              <a:rPr lang="en-US" dirty="0"/>
              <a:t>Labeled k-means</a:t>
            </a:r>
          </a:p>
        </p:txBody>
      </p:sp>
      <p:sp>
        <p:nvSpPr>
          <p:cNvPr id="3" name="Content Placeholder 2">
            <a:extLst>
              <a:ext uri="{FF2B5EF4-FFF2-40B4-BE49-F238E27FC236}">
                <a16:creationId xmlns:a16="http://schemas.microsoft.com/office/drawing/2014/main" id="{82E922EC-579A-4903-B06D-FC9AE0D9CB04}"/>
              </a:ext>
            </a:extLst>
          </p:cNvPr>
          <p:cNvSpPr>
            <a:spLocks noGrp="1"/>
          </p:cNvSpPr>
          <p:nvPr>
            <p:ph idx="1"/>
          </p:nvPr>
        </p:nvSpPr>
        <p:spPr/>
        <p:txBody>
          <a:bodyPr/>
          <a:lstStyle/>
          <a:p>
            <a:r>
              <a:rPr lang="en-US" dirty="0"/>
              <a:t>Final k-means </a:t>
            </a:r>
            <a:r>
              <a:rPr lang="en-US" dirty="0" err="1"/>
              <a:t>geotiff</a:t>
            </a:r>
            <a:r>
              <a:rPr lang="en-US" dirty="0"/>
              <a:t> was labeled using </a:t>
            </a:r>
            <a:r>
              <a:rPr lang="en-US" dirty="0" err="1"/>
              <a:t>skimage.measure.label</a:t>
            </a:r>
            <a:r>
              <a:rPr lang="en-US" dirty="0"/>
              <a:t>()</a:t>
            </a:r>
          </a:p>
          <a:p>
            <a:r>
              <a:rPr lang="en-US" dirty="0"/>
              <a:t>Region properties were then calculated using </a:t>
            </a:r>
            <a:r>
              <a:rPr lang="en-US" dirty="0" err="1"/>
              <a:t>regionprops</a:t>
            </a:r>
            <a:r>
              <a:rPr lang="en-US" dirty="0"/>
              <a:t>()</a:t>
            </a:r>
          </a:p>
          <a:p>
            <a:r>
              <a:rPr lang="en-US" dirty="0"/>
              <a:t>Result includes properties for each labeled region</a:t>
            </a:r>
          </a:p>
          <a:p>
            <a:endParaRPr lang="en-US" dirty="0"/>
          </a:p>
          <a:p>
            <a:r>
              <a:rPr lang="en-US" dirty="0"/>
              <a:t>Reviewed properties for clusters containing flood and shadow</a:t>
            </a:r>
          </a:p>
          <a:p>
            <a:pPr lvl="1"/>
            <a:r>
              <a:rPr lang="en-US" dirty="0"/>
              <a:t>Using 60% reference point data set, explored characteristics and moved clusters based on thresholds</a:t>
            </a:r>
          </a:p>
          <a:p>
            <a:pPr lvl="2"/>
            <a:r>
              <a:rPr lang="en-US" dirty="0"/>
              <a:t>Area</a:t>
            </a:r>
          </a:p>
          <a:p>
            <a:pPr lvl="2"/>
            <a:r>
              <a:rPr lang="en-US" dirty="0"/>
              <a:t>Perimeter</a:t>
            </a:r>
          </a:p>
          <a:p>
            <a:pPr lvl="2"/>
            <a:r>
              <a:rPr lang="en-US" dirty="0"/>
              <a:t>Etc.</a:t>
            </a:r>
          </a:p>
        </p:txBody>
      </p:sp>
    </p:spTree>
    <p:extLst>
      <p:ext uri="{BB962C8B-B14F-4D97-AF65-F5344CB8AC3E}">
        <p14:creationId xmlns:p14="http://schemas.microsoft.com/office/powerpoint/2010/main" val="3535931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fontScale="90000"/>
          </a:bodyPr>
          <a:lstStyle/>
          <a:p>
            <a:r>
              <a:rPr lang="en-US" dirty="0"/>
              <a:t>Labeled k-means Map </a:t>
            </a:r>
            <a:br>
              <a:rPr lang="en-US" dirty="0"/>
            </a:br>
            <a:r>
              <a:rPr lang="en-US" dirty="0"/>
              <a:t>Accuracy Scores and Confusion Matrices</a:t>
            </a:r>
            <a:br>
              <a:rPr lang="en-US" dirty="0"/>
            </a:br>
            <a:endParaRPr lang="en-US" dirty="0"/>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197338" y="1887494"/>
            <a:ext cx="3757247" cy="449209"/>
          </a:xfrm>
        </p:spPr>
        <p:txBody>
          <a:bodyPr>
            <a:normAutofit/>
          </a:bodyPr>
          <a:lstStyle/>
          <a:p>
            <a:pPr marL="0" indent="0">
              <a:buNone/>
            </a:pPr>
            <a:r>
              <a:rPr lang="en-US" sz="2000" dirty="0"/>
              <a:t>Accuracy score (60%) = 79%</a:t>
            </a:r>
          </a:p>
          <a:p>
            <a:endParaRPr lang="en-US" sz="2000" dirty="0"/>
          </a:p>
          <a:p>
            <a:endParaRPr lang="en-US" sz="2000" dirty="0"/>
          </a:p>
          <a:p>
            <a:endParaRPr lang="en-US" sz="2000" dirty="0"/>
          </a:p>
          <a:p>
            <a:endParaRPr lang="en-US" sz="2000" dirty="0"/>
          </a:p>
          <a:p>
            <a:endParaRPr lang="en-US" sz="2000" dirty="0"/>
          </a:p>
        </p:txBody>
      </p:sp>
      <p:sp>
        <p:nvSpPr>
          <p:cNvPr id="7" name="Rectangle 6">
            <a:extLst>
              <a:ext uri="{FF2B5EF4-FFF2-40B4-BE49-F238E27FC236}">
                <a16:creationId xmlns:a16="http://schemas.microsoft.com/office/drawing/2014/main" id="{76689359-301F-4DC4-B122-DCC16573817D}"/>
              </a:ext>
            </a:extLst>
          </p:cNvPr>
          <p:cNvSpPr/>
          <p:nvPr/>
        </p:nvSpPr>
        <p:spPr>
          <a:xfrm>
            <a:off x="8055712" y="1887493"/>
            <a:ext cx="3688862" cy="400110"/>
          </a:xfrm>
          <a:prstGeom prst="rect">
            <a:avLst/>
          </a:prstGeom>
        </p:spPr>
        <p:txBody>
          <a:bodyPr wrap="square">
            <a:spAutoFit/>
          </a:bodyPr>
          <a:lstStyle/>
          <a:p>
            <a:r>
              <a:rPr lang="en-US" sz="2000" dirty="0"/>
              <a:t>Accuracy score (all data) = 78%</a:t>
            </a:r>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78%</a:t>
            </a:r>
          </a:p>
          <a:p>
            <a:endParaRPr lang="en-US" sz="2000" dirty="0"/>
          </a:p>
          <a:p>
            <a:endParaRPr lang="en-US" sz="2000" dirty="0"/>
          </a:p>
          <a:p>
            <a:endParaRPr lang="en-US" sz="2000" dirty="0"/>
          </a:p>
          <a:p>
            <a:endParaRPr lang="en-US" sz="2000" dirty="0"/>
          </a:p>
          <a:p>
            <a:endParaRPr lang="en-US" sz="2000" dirty="0"/>
          </a:p>
        </p:txBody>
      </p:sp>
      <p:pic>
        <p:nvPicPr>
          <p:cNvPr id="13" name="Content Placeholder 3">
            <a:extLst>
              <a:ext uri="{FF2B5EF4-FFF2-40B4-BE49-F238E27FC236}">
                <a16:creationId xmlns:a16="http://schemas.microsoft.com/office/drawing/2014/main" id="{83F952FB-BAB0-4675-9F28-DEDF0FA913F0}"/>
              </a:ext>
            </a:extLst>
          </p:cNvPr>
          <p:cNvPicPr>
            <a:picLocks noChangeAspect="1"/>
          </p:cNvPicPr>
          <p:nvPr/>
        </p:nvPicPr>
        <p:blipFill rotWithShape="1">
          <a:blip r:embed="rId2"/>
          <a:srcRect t="2000"/>
          <a:stretch/>
        </p:blipFill>
        <p:spPr>
          <a:xfrm>
            <a:off x="125534" y="2868246"/>
            <a:ext cx="3453911" cy="3222553"/>
          </a:xfrm>
          <a:prstGeom prst="rect">
            <a:avLst/>
          </a:prstGeom>
        </p:spPr>
      </p:pic>
      <p:pic>
        <p:nvPicPr>
          <p:cNvPr id="4" name="Picture 3">
            <a:extLst>
              <a:ext uri="{FF2B5EF4-FFF2-40B4-BE49-F238E27FC236}">
                <a16:creationId xmlns:a16="http://schemas.microsoft.com/office/drawing/2014/main" id="{722A6F6F-C9D5-4EB2-841C-9B1652076DB0}"/>
              </a:ext>
            </a:extLst>
          </p:cNvPr>
          <p:cNvPicPr>
            <a:picLocks noChangeAspect="1"/>
          </p:cNvPicPr>
          <p:nvPr/>
        </p:nvPicPr>
        <p:blipFill>
          <a:blip r:embed="rId3"/>
          <a:stretch>
            <a:fillRect/>
          </a:stretch>
        </p:blipFill>
        <p:spPr>
          <a:xfrm>
            <a:off x="4126525" y="3097506"/>
            <a:ext cx="2960279" cy="2993293"/>
          </a:xfrm>
          <a:prstGeom prst="rect">
            <a:avLst/>
          </a:prstGeom>
        </p:spPr>
      </p:pic>
      <p:pic>
        <p:nvPicPr>
          <p:cNvPr id="6" name="Picture 5">
            <a:extLst>
              <a:ext uri="{FF2B5EF4-FFF2-40B4-BE49-F238E27FC236}">
                <a16:creationId xmlns:a16="http://schemas.microsoft.com/office/drawing/2014/main" id="{80DF4E5D-C4E9-4019-BAE1-E2ED88AB0458}"/>
              </a:ext>
            </a:extLst>
          </p:cNvPr>
          <p:cNvPicPr>
            <a:picLocks noChangeAspect="1"/>
          </p:cNvPicPr>
          <p:nvPr/>
        </p:nvPicPr>
        <p:blipFill>
          <a:blip r:embed="rId4"/>
          <a:stretch>
            <a:fillRect/>
          </a:stretch>
        </p:blipFill>
        <p:spPr>
          <a:xfrm>
            <a:off x="7883771" y="3097506"/>
            <a:ext cx="2960279" cy="3005132"/>
          </a:xfrm>
          <a:prstGeom prst="rect">
            <a:avLst/>
          </a:prstGeom>
        </p:spPr>
      </p:pic>
      <p:sp>
        <p:nvSpPr>
          <p:cNvPr id="5" name="TextBox 4">
            <a:extLst>
              <a:ext uri="{FF2B5EF4-FFF2-40B4-BE49-F238E27FC236}">
                <a16:creationId xmlns:a16="http://schemas.microsoft.com/office/drawing/2014/main" id="{0D7E3AA6-66DA-4309-B267-74EB46DD3F3A}"/>
              </a:ext>
            </a:extLst>
          </p:cNvPr>
          <p:cNvSpPr txBox="1"/>
          <p:nvPr/>
        </p:nvSpPr>
        <p:spPr>
          <a:xfrm>
            <a:off x="374904" y="6446520"/>
            <a:ext cx="6225872" cy="369332"/>
          </a:xfrm>
          <a:prstGeom prst="rect">
            <a:avLst/>
          </a:prstGeom>
          <a:noFill/>
        </p:spPr>
        <p:txBody>
          <a:bodyPr wrap="none" rtlCol="0">
            <a:spAutoFit/>
          </a:bodyPr>
          <a:lstStyle/>
          <a:p>
            <a:r>
              <a:rPr lang="en-US" dirty="0"/>
              <a:t>* Can increase accuracy score to ~83% by refining characteristics</a:t>
            </a:r>
          </a:p>
        </p:txBody>
      </p:sp>
    </p:spTree>
    <p:extLst>
      <p:ext uri="{BB962C8B-B14F-4D97-AF65-F5344CB8AC3E}">
        <p14:creationId xmlns:p14="http://schemas.microsoft.com/office/powerpoint/2010/main" val="175486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F2905008-D589-4248-9F42-7A79794C1C18}"/>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k-means Sensitivity Analysis</a:t>
            </a:r>
          </a:p>
        </p:txBody>
      </p:sp>
      <p:graphicFrame>
        <p:nvGraphicFramePr>
          <p:cNvPr id="6" name="Content Placeholder 5">
            <a:extLst>
              <a:ext uri="{FF2B5EF4-FFF2-40B4-BE49-F238E27FC236}">
                <a16:creationId xmlns:a16="http://schemas.microsoft.com/office/drawing/2014/main" id="{9766CDE1-CF1C-446F-909A-5748D7F4619A}"/>
              </a:ext>
            </a:extLst>
          </p:cNvPr>
          <p:cNvGraphicFramePr>
            <a:graphicFrameLocks noGrp="1"/>
          </p:cNvGraphicFramePr>
          <p:nvPr>
            <p:ph idx="1"/>
          </p:nvPr>
        </p:nvGraphicFramePr>
        <p:xfrm>
          <a:off x="5010150" y="1193158"/>
          <a:ext cx="6492876" cy="4090695"/>
        </p:xfrm>
        <a:graphic>
          <a:graphicData uri="http://schemas.openxmlformats.org/drawingml/2006/table">
            <a:tbl>
              <a:tblPr firstRow="1" bandRow="1">
                <a:tableStyleId>{5C22544A-7EE6-4342-B048-85BDC9FD1C3A}</a:tableStyleId>
              </a:tblPr>
              <a:tblGrid>
                <a:gridCol w="4267425">
                  <a:extLst>
                    <a:ext uri="{9D8B030D-6E8A-4147-A177-3AD203B41FA5}">
                      <a16:colId xmlns:a16="http://schemas.microsoft.com/office/drawing/2014/main" val="181077895"/>
                    </a:ext>
                  </a:extLst>
                </a:gridCol>
                <a:gridCol w="1323972">
                  <a:extLst>
                    <a:ext uri="{9D8B030D-6E8A-4147-A177-3AD203B41FA5}">
                      <a16:colId xmlns:a16="http://schemas.microsoft.com/office/drawing/2014/main" val="2256051092"/>
                    </a:ext>
                  </a:extLst>
                </a:gridCol>
                <a:gridCol w="901479">
                  <a:extLst>
                    <a:ext uri="{9D8B030D-6E8A-4147-A177-3AD203B41FA5}">
                      <a16:colId xmlns:a16="http://schemas.microsoft.com/office/drawing/2014/main" val="790918506"/>
                    </a:ext>
                  </a:extLst>
                </a:gridCol>
              </a:tblGrid>
              <a:tr h="508955">
                <a:tc>
                  <a:txBody>
                    <a:bodyPr/>
                    <a:lstStyle/>
                    <a:p>
                      <a:pPr algn="l" fontAlgn="b"/>
                      <a:r>
                        <a:rPr lang="en-US" sz="1500" u="none" strike="noStrike">
                          <a:effectLst/>
                        </a:rPr>
                        <a:t>Kmeans</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l" fontAlgn="b"/>
                      <a:r>
                        <a:rPr lang="en-US" sz="1500" u="none" strike="noStrike">
                          <a:effectLst/>
                        </a:rPr>
                        <a:t>40% accuracy</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l" fontAlgn="b"/>
                      <a:r>
                        <a:rPr lang="en-US" sz="1500" u="none" strike="noStrike">
                          <a:effectLst/>
                        </a:rPr>
                        <a:t>100% accuracy</a:t>
                      </a:r>
                      <a:endParaRPr lang="en-US" sz="1500" b="0" i="0" u="none" strike="noStrike">
                        <a:solidFill>
                          <a:srgbClr val="000000"/>
                        </a:solidFill>
                        <a:effectLst/>
                        <a:latin typeface="Cambria" panose="02040503050406030204" pitchFamily="18" charset="0"/>
                      </a:endParaRPr>
                    </a:p>
                  </a:txBody>
                  <a:tcPr marL="7003" marR="7003" marT="7003" marB="0" anchor="b"/>
                </a:tc>
                <a:extLst>
                  <a:ext uri="{0D108BD9-81ED-4DB2-BD59-A6C34878D82A}">
                    <a16:rowId xmlns:a16="http://schemas.microsoft.com/office/drawing/2014/main" val="62543906"/>
                  </a:ext>
                </a:extLst>
              </a:tr>
              <a:tr h="284870">
                <a:tc>
                  <a:txBody>
                    <a:bodyPr/>
                    <a:lstStyle/>
                    <a:p>
                      <a:pPr algn="l" fontAlgn="b"/>
                      <a:r>
                        <a:rPr lang="en-US" sz="1500" u="none" strike="noStrike">
                          <a:effectLst/>
                        </a:rPr>
                        <a:t>kmeans_all_bands</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82.8%</a:t>
                      </a:r>
                      <a:endParaRPr lang="en-US" sz="1500" b="0" i="0" u="none" strike="noStrike">
                        <a:solidFill>
                          <a:srgbClr val="000000"/>
                        </a:solidFill>
                        <a:effectLst/>
                        <a:latin typeface="Cambria" panose="02040503050406030204" pitchFamily="18" charset="0"/>
                      </a:endParaRPr>
                    </a:p>
                  </a:txBody>
                  <a:tcPr marL="7003" marR="7003" marT="7003" marB="0" anchor="ctr"/>
                </a:tc>
                <a:tc>
                  <a:txBody>
                    <a:bodyPr/>
                    <a:lstStyle/>
                    <a:p>
                      <a:pPr algn="r" fontAlgn="ctr"/>
                      <a:r>
                        <a:rPr lang="en-US" sz="1500" u="none" strike="noStrike">
                          <a:effectLst/>
                        </a:rPr>
                        <a:t>82.5%</a:t>
                      </a:r>
                      <a:endParaRPr lang="en-US" sz="1500" b="0" i="0" u="none" strike="noStrike">
                        <a:solidFill>
                          <a:srgbClr val="000000"/>
                        </a:solidFill>
                        <a:effectLst/>
                        <a:latin typeface="Cambria" panose="02040503050406030204" pitchFamily="18" charset="0"/>
                      </a:endParaRPr>
                    </a:p>
                  </a:txBody>
                  <a:tcPr marL="7003" marR="7003" marT="7003" marB="0" anchor="ctr"/>
                </a:tc>
                <a:extLst>
                  <a:ext uri="{0D108BD9-81ED-4DB2-BD59-A6C34878D82A}">
                    <a16:rowId xmlns:a16="http://schemas.microsoft.com/office/drawing/2014/main" val="369594100"/>
                  </a:ext>
                </a:extLst>
              </a:tr>
              <a:tr h="284870">
                <a:tc>
                  <a:txBody>
                    <a:bodyPr/>
                    <a:lstStyle/>
                    <a:p>
                      <a:pPr algn="l" fontAlgn="b"/>
                      <a:r>
                        <a:rPr lang="en-US" sz="1500" u="none" strike="noStrike">
                          <a:effectLst/>
                        </a:rPr>
                        <a:t>kmeans_cl_free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82.8%</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82.5%</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2242288844"/>
                  </a:ext>
                </a:extLst>
              </a:tr>
              <a:tr h="284870">
                <a:tc>
                  <a:txBody>
                    <a:bodyPr/>
                    <a:lstStyle/>
                    <a:p>
                      <a:pPr algn="l" fontAlgn="b"/>
                      <a:r>
                        <a:rPr lang="en-US" sz="1500" u="none" strike="noStrike">
                          <a:effectLst/>
                        </a:rPr>
                        <a:t>kmeans_shadow_free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82.8%</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81.5%</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3114660488"/>
                  </a:ext>
                </a:extLst>
              </a:tr>
              <a:tr h="284870">
                <a:tc>
                  <a:txBody>
                    <a:bodyPr/>
                    <a:lstStyle/>
                    <a:p>
                      <a:pPr algn="l" fontAlgn="b"/>
                      <a:r>
                        <a:rPr lang="en-US" sz="1500" u="none" strike="noStrike">
                          <a:effectLst/>
                        </a:rPr>
                        <a:t>kmeans_shadow_free_shadow_mask</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83.5%</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81.9%</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2859882687"/>
                  </a:ext>
                </a:extLst>
              </a:tr>
              <a:tr h="508955">
                <a:tc>
                  <a:txBody>
                    <a:bodyPr/>
                    <a:lstStyle/>
                    <a:p>
                      <a:pPr algn="l" fontAlgn="b"/>
                      <a:r>
                        <a:rPr lang="en-US" sz="1500" u="none" strike="noStrike">
                          <a:effectLst/>
                        </a:rPr>
                        <a:t>kmeans_with_shadow_free_shadow_masked_texture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82.4%</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81.0%</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4126546585"/>
                  </a:ext>
                </a:extLst>
              </a:tr>
              <a:tr h="284870">
                <a:tc>
                  <a:txBody>
                    <a:bodyPr/>
                    <a:lstStyle/>
                    <a:p>
                      <a:pPr algn="l" fontAlgn="b"/>
                      <a:r>
                        <a:rPr lang="en-US" sz="1500" u="none" strike="noStrike">
                          <a:effectLst/>
                        </a:rPr>
                        <a:t>kmeans_with_shadow_build_mask</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81.8%</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80.9%</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595054378"/>
                  </a:ext>
                </a:extLst>
              </a:tr>
              <a:tr h="284870">
                <a:tc>
                  <a:txBody>
                    <a:bodyPr/>
                    <a:lstStyle/>
                    <a:p>
                      <a:pPr algn="l" fontAlgn="b"/>
                      <a:r>
                        <a:rPr lang="en-US" sz="1500" u="none" strike="noStrike">
                          <a:effectLst/>
                        </a:rPr>
                        <a:t>kmeans_cl_free_shadow_mask</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84.1%</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82.3%</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2090147910"/>
                  </a:ext>
                </a:extLst>
              </a:tr>
              <a:tr h="284870">
                <a:tc>
                  <a:txBody>
                    <a:bodyPr/>
                    <a:lstStyle/>
                    <a:p>
                      <a:pPr algn="l" fontAlgn="b"/>
                      <a:r>
                        <a:rPr lang="en-US" sz="1500" u="none" strike="noStrike">
                          <a:effectLst/>
                        </a:rPr>
                        <a:t>kmeans_with_msi</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76.1%</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74.2%</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443833545"/>
                  </a:ext>
                </a:extLst>
              </a:tr>
              <a:tr h="508955">
                <a:tc>
                  <a:txBody>
                    <a:bodyPr/>
                    <a:lstStyle/>
                    <a:p>
                      <a:pPr algn="l" fontAlgn="b"/>
                      <a:r>
                        <a:rPr lang="en-US" sz="1500" u="none" strike="noStrike">
                          <a:effectLst/>
                        </a:rPr>
                        <a:t>kmeans_with_shadow_free_shadow_masked_texture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82.4%</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81.0%</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3907701992"/>
                  </a:ext>
                </a:extLst>
              </a:tr>
              <a:tr h="284870">
                <a:tc>
                  <a:txBody>
                    <a:bodyPr/>
                    <a:lstStyle/>
                    <a:p>
                      <a:pPr algn="l" fontAlgn="b"/>
                      <a:r>
                        <a:rPr lang="en-US" sz="1500" u="none" strike="noStrike">
                          <a:effectLst/>
                        </a:rPr>
                        <a:t>kmeans_cl_free_msi</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63.3%</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61.4%</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4079743952"/>
                  </a:ext>
                </a:extLst>
              </a:tr>
              <a:tr h="284870">
                <a:tc>
                  <a:txBody>
                    <a:bodyPr/>
                    <a:lstStyle/>
                    <a:p>
                      <a:pPr algn="l" fontAlgn="b"/>
                      <a:r>
                        <a:rPr lang="en-US" sz="1500" u="none" strike="noStrike">
                          <a:effectLst/>
                        </a:rPr>
                        <a:t>kmeans_shadow_free_msi</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76.1%</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74.0%</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1205509630"/>
                  </a:ext>
                </a:extLst>
              </a:tr>
            </a:tbl>
          </a:graphicData>
        </a:graphic>
      </p:graphicFrame>
    </p:spTree>
    <p:extLst>
      <p:ext uri="{BB962C8B-B14F-4D97-AF65-F5344CB8AC3E}">
        <p14:creationId xmlns:p14="http://schemas.microsoft.com/office/powerpoint/2010/main" val="3837595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D29C-DEB2-4D72-8543-FCBB8AC5845B}"/>
              </a:ext>
            </a:extLst>
          </p:cNvPr>
          <p:cNvSpPr>
            <a:spLocks noGrp="1"/>
          </p:cNvSpPr>
          <p:nvPr>
            <p:ph type="title"/>
          </p:nvPr>
        </p:nvSpPr>
        <p:spPr>
          <a:xfrm>
            <a:off x="648930" y="210812"/>
            <a:ext cx="3651467" cy="1676603"/>
          </a:xfrm>
        </p:spPr>
        <p:txBody>
          <a:bodyPr>
            <a:normAutofit/>
          </a:bodyPr>
          <a:lstStyle/>
          <a:p>
            <a:r>
              <a:rPr lang="en-US" dirty="0">
                <a:ea typeface="Cambria" panose="02040503050406030204" pitchFamily="18" charset="0"/>
              </a:rPr>
              <a:t>Cloud to Street</a:t>
            </a:r>
          </a:p>
        </p:txBody>
      </p:sp>
      <p:sp>
        <p:nvSpPr>
          <p:cNvPr id="3" name="Content Placeholder 2">
            <a:extLst>
              <a:ext uri="{FF2B5EF4-FFF2-40B4-BE49-F238E27FC236}">
                <a16:creationId xmlns:a16="http://schemas.microsoft.com/office/drawing/2014/main" id="{C0F17C14-0B1E-4707-9D69-A82BCBBDDDE9}"/>
              </a:ext>
            </a:extLst>
          </p:cNvPr>
          <p:cNvSpPr>
            <a:spLocks noGrp="1"/>
          </p:cNvSpPr>
          <p:nvPr>
            <p:ph idx="1"/>
          </p:nvPr>
        </p:nvSpPr>
        <p:spPr>
          <a:xfrm>
            <a:off x="648931" y="2133600"/>
            <a:ext cx="3651466" cy="4090219"/>
          </a:xfrm>
        </p:spPr>
        <p:txBody>
          <a:bodyPr>
            <a:normAutofit lnSpcReduction="10000"/>
          </a:bodyPr>
          <a:lstStyle/>
          <a:p>
            <a:r>
              <a:rPr lang="en-US" sz="2000" dirty="0">
                <a:ea typeface="Cambria" panose="02040503050406030204" pitchFamily="18" charset="0"/>
              </a:rPr>
              <a:t>High-resolution maps of flood-prone areas for:</a:t>
            </a:r>
          </a:p>
          <a:p>
            <a:pPr lvl="1"/>
            <a:r>
              <a:rPr lang="en-US" sz="2000" dirty="0">
                <a:ea typeface="Cambria" panose="02040503050406030204" pitchFamily="18" charset="0"/>
              </a:rPr>
              <a:t>planners</a:t>
            </a:r>
          </a:p>
          <a:p>
            <a:pPr lvl="1"/>
            <a:r>
              <a:rPr lang="en-US" sz="2000" dirty="0">
                <a:ea typeface="Cambria" panose="02040503050406030204" pitchFamily="18" charset="0"/>
              </a:rPr>
              <a:t>insurers </a:t>
            </a:r>
          </a:p>
          <a:p>
            <a:pPr lvl="1"/>
            <a:r>
              <a:rPr lang="en-US" sz="2000" dirty="0">
                <a:ea typeface="Cambria" panose="02040503050406030204" pitchFamily="18" charset="0"/>
              </a:rPr>
              <a:t>disaster response agencies..</a:t>
            </a:r>
          </a:p>
          <a:p>
            <a:r>
              <a:rPr lang="en-US" sz="2000" dirty="0">
                <a:ea typeface="Cambria" panose="02040503050406030204" pitchFamily="18" charset="0"/>
              </a:rPr>
              <a:t>To better: </a:t>
            </a:r>
          </a:p>
          <a:p>
            <a:pPr lvl="1"/>
            <a:r>
              <a:rPr lang="en-US" sz="2000" dirty="0">
                <a:ea typeface="Cambria" panose="02040503050406030204" pitchFamily="18" charset="0"/>
              </a:rPr>
              <a:t>prepare for floods</a:t>
            </a:r>
          </a:p>
          <a:p>
            <a:pPr lvl="1"/>
            <a:r>
              <a:rPr lang="en-US" sz="2000" dirty="0">
                <a:ea typeface="Cambria" panose="02040503050406030204" pitchFamily="18" charset="0"/>
              </a:rPr>
              <a:t>respond to flood events in near real-time</a:t>
            </a:r>
          </a:p>
          <a:p>
            <a:pPr lvl="1"/>
            <a:r>
              <a:rPr lang="en-US" sz="2000" dirty="0">
                <a:ea typeface="Cambria" panose="02040503050406030204" pitchFamily="18" charset="0"/>
              </a:rPr>
              <a:t>understand and price flood risk</a:t>
            </a:r>
          </a:p>
          <a:p>
            <a:pPr lvl="1"/>
            <a:r>
              <a:rPr lang="en-US" sz="2000" dirty="0">
                <a:ea typeface="Cambria" panose="02040503050406030204" pitchFamily="18" charset="0"/>
              </a:rPr>
              <a:t>insure vulnerable populations </a:t>
            </a:r>
          </a:p>
        </p:txBody>
      </p:sp>
      <p:pic>
        <p:nvPicPr>
          <p:cNvPr id="5" name="Picture 4">
            <a:extLst>
              <a:ext uri="{FF2B5EF4-FFF2-40B4-BE49-F238E27FC236}">
                <a16:creationId xmlns:a16="http://schemas.microsoft.com/office/drawing/2014/main" id="{1B577B4A-3F39-4423-B27E-DD6029778114}"/>
              </a:ext>
            </a:extLst>
          </p:cNvPr>
          <p:cNvPicPr>
            <a:picLocks noChangeAspect="1"/>
          </p:cNvPicPr>
          <p:nvPr/>
        </p:nvPicPr>
        <p:blipFill rotWithShape="1">
          <a:blip r:embed="rId3"/>
          <a:srcRect r="-2" b="1304"/>
          <a:stretch/>
        </p:blipFill>
        <p:spPr>
          <a:xfrm>
            <a:off x="4639056" y="10"/>
            <a:ext cx="7552944" cy="6857990"/>
          </a:xfrm>
          <a:prstGeom prst="rect">
            <a:avLst/>
          </a:prstGeom>
          <a:effectLst/>
        </p:spPr>
      </p:pic>
    </p:spTree>
    <p:extLst>
      <p:ext uri="{BB962C8B-B14F-4D97-AF65-F5344CB8AC3E}">
        <p14:creationId xmlns:p14="http://schemas.microsoft.com/office/powerpoint/2010/main" val="72695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DD0F-3D05-4A83-B546-DB47422F2F61}"/>
              </a:ext>
            </a:extLst>
          </p:cNvPr>
          <p:cNvSpPr>
            <a:spLocks noGrp="1"/>
          </p:cNvSpPr>
          <p:nvPr>
            <p:ph type="title"/>
          </p:nvPr>
        </p:nvSpPr>
        <p:spPr/>
        <p:txBody>
          <a:bodyPr/>
          <a:lstStyle/>
          <a:p>
            <a:r>
              <a:rPr lang="en-US"/>
              <a:t>k-means </a:t>
            </a:r>
            <a:r>
              <a:rPr lang="en-US" dirty="0"/>
              <a:t>Notes</a:t>
            </a:r>
          </a:p>
        </p:txBody>
      </p:sp>
      <p:sp>
        <p:nvSpPr>
          <p:cNvPr id="3" name="Content Placeholder 2">
            <a:extLst>
              <a:ext uri="{FF2B5EF4-FFF2-40B4-BE49-F238E27FC236}">
                <a16:creationId xmlns:a16="http://schemas.microsoft.com/office/drawing/2014/main" id="{0DF100F9-CFA4-4856-AF80-623DF3C88066}"/>
              </a:ext>
            </a:extLst>
          </p:cNvPr>
          <p:cNvSpPr>
            <a:spLocks noGrp="1"/>
          </p:cNvSpPr>
          <p:nvPr>
            <p:ph idx="1"/>
          </p:nvPr>
        </p:nvSpPr>
        <p:spPr/>
        <p:txBody>
          <a:bodyPr>
            <a:normAutofit fontScale="62500" lnSpcReduction="20000"/>
          </a:bodyPr>
          <a:lstStyle/>
          <a:p>
            <a:r>
              <a:rPr lang="en-US" dirty="0"/>
              <a:t>Conducting sensitivity analysis to confirm which </a:t>
            </a:r>
            <a:r>
              <a:rPr lang="en-US" dirty="0" err="1"/>
              <a:t>kmeans</a:t>
            </a:r>
            <a:r>
              <a:rPr lang="en-US" dirty="0"/>
              <a:t> result appears best. Options include:</a:t>
            </a:r>
          </a:p>
          <a:p>
            <a:pPr lvl="1"/>
            <a:r>
              <a:rPr lang="en-US" dirty="0"/>
              <a:t>Regular 8-band stack</a:t>
            </a:r>
          </a:p>
          <a:p>
            <a:pPr lvl="1"/>
            <a:r>
              <a:rPr lang="en-US" dirty="0"/>
              <a:t>Cloud-masked 8-band stack</a:t>
            </a:r>
          </a:p>
          <a:p>
            <a:pPr lvl="1"/>
            <a:r>
              <a:rPr lang="en-US" dirty="0"/>
              <a:t>Building Shadow, cloud-masked 8-band stack</a:t>
            </a:r>
          </a:p>
          <a:p>
            <a:pPr lvl="1"/>
            <a:r>
              <a:rPr lang="en-US" dirty="0"/>
              <a:t>Shadow masked stack plus MSI 9-band stack</a:t>
            </a:r>
          </a:p>
          <a:p>
            <a:pPr lvl="1"/>
            <a:r>
              <a:rPr lang="en-US" dirty="0"/>
              <a:t>Shadow masked stack plus smoothed MSI 9-band stack</a:t>
            </a:r>
          </a:p>
          <a:p>
            <a:pPr lvl="1"/>
            <a:r>
              <a:rPr lang="en-US" dirty="0"/>
              <a:t>Shadow masked stack plus MSI shadow mask 9-band stack</a:t>
            </a:r>
          </a:p>
          <a:p>
            <a:pPr lvl="1"/>
            <a:r>
              <a:rPr lang="en-US" dirty="0"/>
              <a:t>Shadow masked stack plus MSI shadow mask and MBI building mask 10-band stack</a:t>
            </a:r>
          </a:p>
          <a:p>
            <a:r>
              <a:rPr lang="en-US" dirty="0"/>
              <a:t>So far, most have similar accuracy scores. Including the shadow mask as a layer results in three clusters which include shadow and water, while using the 8-band stacks include only two clusters with water and shadow. </a:t>
            </a:r>
          </a:p>
          <a:p>
            <a:r>
              <a:rPr lang="en-US" dirty="0"/>
              <a:t>Will make table showing </a:t>
            </a:r>
            <a:r>
              <a:rPr lang="en-US" dirty="0" err="1"/>
              <a:t>kmeans</a:t>
            </a:r>
            <a:r>
              <a:rPr lang="en-US" dirty="0"/>
              <a:t> options with accuracy scores.</a:t>
            </a:r>
          </a:p>
          <a:p>
            <a:r>
              <a:rPr lang="en-US" dirty="0"/>
              <a:t>Rethink how data is being combined for accuracy score calculations. Currently matching based on </a:t>
            </a:r>
            <a:r>
              <a:rPr lang="en-US" dirty="0" err="1"/>
              <a:t>label_ID</a:t>
            </a:r>
            <a:r>
              <a:rPr lang="en-US" dirty="0"/>
              <a:t> but that results in reference points in the same </a:t>
            </a:r>
            <a:r>
              <a:rPr lang="en-US" dirty="0" err="1"/>
              <a:t>label_ID</a:t>
            </a:r>
            <a:r>
              <a:rPr lang="en-US" dirty="0"/>
              <a:t> region being lost. </a:t>
            </a:r>
          </a:p>
          <a:p>
            <a:pPr lvl="1"/>
            <a:r>
              <a:rPr lang="en-US" dirty="0"/>
              <a:t>Appears to impact flood reference points more than shadow due to continuous nature of flood water labeled regions.</a:t>
            </a:r>
          </a:p>
          <a:p>
            <a:r>
              <a:rPr lang="en-US" dirty="0"/>
              <a:t>Currently exploring shape characteristics to see if clusters can be refined so that all shadow is in one cluster and all flood is in a separate cluster. </a:t>
            </a:r>
          </a:p>
          <a:p>
            <a:pPr lvl="1"/>
            <a:r>
              <a:rPr lang="en-US" dirty="0"/>
              <a:t>Increased accuracy score of 60% reference dataset to 83%</a:t>
            </a:r>
          </a:p>
          <a:p>
            <a:endParaRPr lang="en-US" dirty="0"/>
          </a:p>
        </p:txBody>
      </p:sp>
    </p:spTree>
    <p:extLst>
      <p:ext uri="{BB962C8B-B14F-4D97-AF65-F5344CB8AC3E}">
        <p14:creationId xmlns:p14="http://schemas.microsoft.com/office/powerpoint/2010/main" val="332285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0AB2-547E-4824-B9F7-819A48DED257}"/>
              </a:ext>
            </a:extLst>
          </p:cNvPr>
          <p:cNvSpPr>
            <a:spLocks noGrp="1"/>
          </p:cNvSpPr>
          <p:nvPr>
            <p:ph type="title"/>
          </p:nvPr>
        </p:nvSpPr>
        <p:spPr/>
        <p:txBody>
          <a:bodyPr/>
          <a:lstStyle/>
          <a:p>
            <a:r>
              <a:rPr lang="en-US" dirty="0"/>
              <a:t>Challenges/Questions</a:t>
            </a:r>
          </a:p>
        </p:txBody>
      </p:sp>
      <p:sp>
        <p:nvSpPr>
          <p:cNvPr id="3" name="Content Placeholder 2">
            <a:extLst>
              <a:ext uri="{FF2B5EF4-FFF2-40B4-BE49-F238E27FC236}">
                <a16:creationId xmlns:a16="http://schemas.microsoft.com/office/drawing/2014/main" id="{A88532D4-E19D-44A2-B6AA-39B962DB700F}"/>
              </a:ext>
            </a:extLst>
          </p:cNvPr>
          <p:cNvSpPr>
            <a:spLocks noGrp="1"/>
          </p:cNvSpPr>
          <p:nvPr>
            <p:ph idx="1"/>
          </p:nvPr>
        </p:nvSpPr>
        <p:spPr/>
        <p:txBody>
          <a:bodyPr>
            <a:normAutofit fontScale="92500" lnSpcReduction="20000"/>
          </a:bodyPr>
          <a:lstStyle/>
          <a:p>
            <a:r>
              <a:rPr lang="en-US" dirty="0"/>
              <a:t>Potential over-representation of flood waters??</a:t>
            </a:r>
          </a:p>
          <a:p>
            <a:pPr lvl="1"/>
            <a:r>
              <a:rPr lang="en-US" dirty="0" err="1"/>
              <a:t>Kmeans</a:t>
            </a:r>
            <a:endParaRPr lang="en-US" dirty="0"/>
          </a:p>
          <a:p>
            <a:pPr lvl="1"/>
            <a:r>
              <a:rPr lang="en-US" dirty="0"/>
              <a:t>SVM</a:t>
            </a:r>
          </a:p>
          <a:p>
            <a:pPr lvl="1"/>
            <a:r>
              <a:rPr lang="en-US" dirty="0"/>
              <a:t>NDWI2 mask</a:t>
            </a:r>
          </a:p>
          <a:p>
            <a:r>
              <a:rPr lang="en-US" dirty="0"/>
              <a:t>Overlap between buildings and flood waters</a:t>
            </a:r>
          </a:p>
          <a:p>
            <a:pPr lvl="1"/>
            <a:r>
              <a:rPr lang="en-US" dirty="0"/>
              <a:t>All maps</a:t>
            </a:r>
          </a:p>
          <a:p>
            <a:r>
              <a:rPr lang="en-US" dirty="0"/>
              <a:t>Could validation be done differently?</a:t>
            </a:r>
          </a:p>
          <a:p>
            <a:r>
              <a:rPr lang="en-US" dirty="0"/>
              <a:t>Is 1007 reference points enough?</a:t>
            </a:r>
          </a:p>
          <a:p>
            <a:pPr lvl="1"/>
            <a:r>
              <a:rPr lang="en-US" dirty="0"/>
              <a:t>Should I even out the distribution of points?</a:t>
            </a:r>
          </a:p>
          <a:p>
            <a:pPr lvl="2"/>
            <a:r>
              <a:rPr lang="en-US" dirty="0"/>
              <a:t>522 – shadow</a:t>
            </a:r>
          </a:p>
          <a:p>
            <a:pPr lvl="2"/>
            <a:r>
              <a:rPr lang="en-US" dirty="0"/>
              <a:t>276 – water</a:t>
            </a:r>
          </a:p>
          <a:p>
            <a:pPr lvl="2"/>
            <a:r>
              <a:rPr lang="en-US" dirty="0"/>
              <a:t>209 – other </a:t>
            </a:r>
          </a:p>
          <a:p>
            <a:r>
              <a:rPr lang="en-US" dirty="0"/>
              <a:t>Ask Jeff about more how Cloud to Street algorithms were finalized</a:t>
            </a:r>
          </a:p>
          <a:p>
            <a:pPr lvl="2"/>
            <a:endParaRPr lang="en-US" dirty="0"/>
          </a:p>
        </p:txBody>
      </p:sp>
    </p:spTree>
    <p:extLst>
      <p:ext uri="{BB962C8B-B14F-4D97-AF65-F5344CB8AC3E}">
        <p14:creationId xmlns:p14="http://schemas.microsoft.com/office/powerpoint/2010/main" val="809512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CDB4-5645-4F43-82B0-B46F2611E166}"/>
              </a:ext>
            </a:extLst>
          </p:cNvPr>
          <p:cNvSpPr>
            <a:spLocks noGrp="1"/>
          </p:cNvSpPr>
          <p:nvPr>
            <p:ph type="title"/>
          </p:nvPr>
        </p:nvSpPr>
        <p:spPr>
          <a:xfrm>
            <a:off x="838200" y="365125"/>
            <a:ext cx="10515600" cy="1325563"/>
          </a:xfrm>
        </p:spPr>
        <p:txBody>
          <a:bodyPr>
            <a:normAutofit/>
          </a:bodyPr>
          <a:lstStyle/>
          <a:p>
            <a:r>
              <a:rPr lang="en-US" dirty="0">
                <a:ea typeface="Cambria" panose="02040503050406030204" pitchFamily="18" charset="0"/>
              </a:rPr>
              <a:t>Remaining Tasks</a:t>
            </a:r>
          </a:p>
        </p:txBody>
      </p:sp>
      <p:graphicFrame>
        <p:nvGraphicFramePr>
          <p:cNvPr id="5" name="Content Placeholder 2">
            <a:extLst>
              <a:ext uri="{FF2B5EF4-FFF2-40B4-BE49-F238E27FC236}">
                <a16:creationId xmlns:a16="http://schemas.microsoft.com/office/drawing/2014/main" id="{89EE0A23-AFCA-4917-B94E-72E8B5DC34D2}"/>
              </a:ext>
            </a:extLst>
          </p:cNvPr>
          <p:cNvGraphicFramePr>
            <a:graphicFrameLocks noGrp="1"/>
          </p:cNvGraphicFramePr>
          <p:nvPr>
            <p:ph idx="1"/>
            <p:extLst>
              <p:ext uri="{D42A27DB-BD31-4B8C-83A1-F6EECF244321}">
                <p14:modId xmlns:p14="http://schemas.microsoft.com/office/powerpoint/2010/main" val="36626472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321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9502-0CD9-48B6-82C2-F04E67A2D0AE}"/>
              </a:ext>
            </a:extLst>
          </p:cNvPr>
          <p:cNvSpPr>
            <a:spLocks noGrp="1"/>
          </p:cNvSpPr>
          <p:nvPr>
            <p:ph type="title"/>
          </p:nvPr>
        </p:nvSpPr>
        <p:spPr/>
        <p:txBody>
          <a:bodyPr/>
          <a:lstStyle/>
          <a:p>
            <a:r>
              <a:rPr lang="en-US" dirty="0"/>
              <a:t>Future Work </a:t>
            </a:r>
          </a:p>
        </p:txBody>
      </p:sp>
      <p:sp>
        <p:nvSpPr>
          <p:cNvPr id="3" name="Content Placeholder 2">
            <a:extLst>
              <a:ext uri="{FF2B5EF4-FFF2-40B4-BE49-F238E27FC236}">
                <a16:creationId xmlns:a16="http://schemas.microsoft.com/office/drawing/2014/main" id="{04B21BE8-1123-4133-B95F-E8C565161856}"/>
              </a:ext>
            </a:extLst>
          </p:cNvPr>
          <p:cNvSpPr>
            <a:spLocks noGrp="1"/>
          </p:cNvSpPr>
          <p:nvPr>
            <p:ph idx="1"/>
          </p:nvPr>
        </p:nvSpPr>
        <p:spPr/>
        <p:txBody>
          <a:bodyPr/>
          <a:lstStyle/>
          <a:p>
            <a:r>
              <a:rPr lang="en-US" dirty="0"/>
              <a:t>Use Open Street Map building layer to more clearly delineate buildings from flood</a:t>
            </a:r>
          </a:p>
          <a:p>
            <a:pPr lvl="1"/>
            <a:r>
              <a:rPr lang="en-US" dirty="0"/>
              <a:t>Currently limited buildings have been identified</a:t>
            </a:r>
          </a:p>
          <a:p>
            <a:pPr lvl="1"/>
            <a:r>
              <a:rPr lang="en-US" dirty="0"/>
              <a:t>Proximity to building could help differentiate </a:t>
            </a:r>
          </a:p>
          <a:p>
            <a:pPr lvl="1"/>
            <a:r>
              <a:rPr lang="en-US" dirty="0"/>
              <a:t>Shape/texture still worth exploring</a:t>
            </a:r>
          </a:p>
          <a:p>
            <a:r>
              <a:rPr lang="en-US" dirty="0"/>
              <a:t>Apply to entire image</a:t>
            </a:r>
          </a:p>
          <a:p>
            <a:pPr lvl="1"/>
            <a:r>
              <a:rPr lang="en-US" dirty="0"/>
              <a:t>Expand training points to include more vegetation</a:t>
            </a:r>
          </a:p>
        </p:txBody>
      </p:sp>
      <p:pic>
        <p:nvPicPr>
          <p:cNvPr id="4" name="Picture 3">
            <a:extLst>
              <a:ext uri="{FF2B5EF4-FFF2-40B4-BE49-F238E27FC236}">
                <a16:creationId xmlns:a16="http://schemas.microsoft.com/office/drawing/2014/main" id="{98271F78-054A-4120-836E-2AAC9003A3D6}"/>
              </a:ext>
            </a:extLst>
          </p:cNvPr>
          <p:cNvPicPr>
            <a:picLocks noChangeAspect="1"/>
          </p:cNvPicPr>
          <p:nvPr/>
        </p:nvPicPr>
        <p:blipFill>
          <a:blip r:embed="rId2"/>
          <a:stretch>
            <a:fillRect/>
          </a:stretch>
        </p:blipFill>
        <p:spPr>
          <a:xfrm>
            <a:off x="7870092" y="2593452"/>
            <a:ext cx="3918603" cy="3662764"/>
          </a:xfrm>
          <a:prstGeom prst="rect">
            <a:avLst/>
          </a:prstGeom>
        </p:spPr>
      </p:pic>
    </p:spTree>
    <p:extLst>
      <p:ext uri="{BB962C8B-B14F-4D97-AF65-F5344CB8AC3E}">
        <p14:creationId xmlns:p14="http://schemas.microsoft.com/office/powerpoint/2010/main" val="31609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1751-8628-48B0-A003-BB3FDE0D74DB}"/>
              </a:ext>
            </a:extLst>
          </p:cNvPr>
          <p:cNvSpPr>
            <a:spLocks noGrp="1"/>
          </p:cNvSpPr>
          <p:nvPr>
            <p:ph type="title"/>
          </p:nvPr>
        </p:nvSpPr>
        <p:spPr/>
        <p:txBody>
          <a:bodyPr/>
          <a:lstStyle/>
          <a:p>
            <a:r>
              <a:rPr lang="en-US" dirty="0"/>
              <a:t>Steps needed	</a:t>
            </a:r>
          </a:p>
        </p:txBody>
      </p:sp>
      <p:sp>
        <p:nvSpPr>
          <p:cNvPr id="3" name="Content Placeholder 2">
            <a:extLst>
              <a:ext uri="{FF2B5EF4-FFF2-40B4-BE49-F238E27FC236}">
                <a16:creationId xmlns:a16="http://schemas.microsoft.com/office/drawing/2014/main" id="{20B15FDA-834D-4B5D-A690-13CBBDB74E7E}"/>
              </a:ext>
            </a:extLst>
          </p:cNvPr>
          <p:cNvSpPr>
            <a:spLocks noGrp="1"/>
          </p:cNvSpPr>
          <p:nvPr>
            <p:ph idx="1"/>
          </p:nvPr>
        </p:nvSpPr>
        <p:spPr/>
        <p:txBody>
          <a:bodyPr/>
          <a:lstStyle/>
          <a:p>
            <a:r>
              <a:rPr lang="en-US" dirty="0"/>
              <a:t>Cloud mask</a:t>
            </a:r>
          </a:p>
          <a:p>
            <a:r>
              <a:rPr lang="en-US" dirty="0"/>
              <a:t>Then shadow mask (?)</a:t>
            </a:r>
          </a:p>
          <a:p>
            <a:r>
              <a:rPr lang="en-US" dirty="0"/>
              <a:t>Can SVM accept shadow masked information?</a:t>
            </a:r>
          </a:p>
          <a:p>
            <a:r>
              <a:rPr lang="en-US" dirty="0"/>
              <a:t>Could always apply cloud mask afterwards?</a:t>
            </a:r>
          </a:p>
          <a:p>
            <a:endParaRPr lang="en-US" dirty="0"/>
          </a:p>
          <a:p>
            <a:r>
              <a:rPr lang="en-US" dirty="0"/>
              <a:t>Add slide with flood surface area calcs for </a:t>
            </a:r>
            <a:r>
              <a:rPr lang="en-US"/>
              <a:t>each method</a:t>
            </a:r>
            <a:endParaRPr lang="en-US" dirty="0"/>
          </a:p>
        </p:txBody>
      </p:sp>
    </p:spTree>
    <p:extLst>
      <p:ext uri="{BB962C8B-B14F-4D97-AF65-F5344CB8AC3E}">
        <p14:creationId xmlns:p14="http://schemas.microsoft.com/office/powerpoint/2010/main" val="283647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217837-DE72-4709-B5C6-242A02FAA263}"/>
              </a:ext>
            </a:extLst>
          </p:cNvPr>
          <p:cNvSpPr>
            <a:spLocks noGrp="1"/>
          </p:cNvSpPr>
          <p:nvPr>
            <p:ph type="title"/>
          </p:nvPr>
        </p:nvSpPr>
        <p:spPr>
          <a:xfrm>
            <a:off x="6090573" y="317599"/>
            <a:ext cx="4977976" cy="1454051"/>
          </a:xfrm>
        </p:spPr>
        <p:txBody>
          <a:bodyPr>
            <a:normAutofit/>
          </a:bodyPr>
          <a:lstStyle/>
          <a:p>
            <a:r>
              <a:rPr lang="en-US" dirty="0">
                <a:solidFill>
                  <a:srgbClr val="000000"/>
                </a:solidFill>
                <a:ea typeface="Cambria" panose="02040503050406030204" pitchFamily="18" charset="0"/>
              </a:rPr>
              <a:t>Questions?</a:t>
            </a:r>
          </a:p>
        </p:txBody>
      </p:sp>
      <p:sp>
        <p:nvSpPr>
          <p:cNvPr id="2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2B5F23EE-8113-457C-B980-C00127FA869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528" r="6526" b="-3"/>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581F60FD-E27A-4B98-B186-8DCB7F621A00}"/>
              </a:ext>
            </a:extLst>
          </p:cNvPr>
          <p:cNvSpPr>
            <a:spLocks noGrp="1"/>
          </p:cNvSpPr>
          <p:nvPr>
            <p:ph idx="1"/>
          </p:nvPr>
        </p:nvSpPr>
        <p:spPr>
          <a:xfrm>
            <a:off x="6090574" y="1771650"/>
            <a:ext cx="5929976" cy="4289321"/>
          </a:xfrm>
        </p:spPr>
        <p:txBody>
          <a:bodyPr anchor="ctr">
            <a:normAutofit fontScale="92500" lnSpcReduction="20000"/>
          </a:bodyPr>
          <a:lstStyle/>
          <a:p>
            <a:endParaRPr lang="en-US" sz="1600" dirty="0">
              <a:solidFill>
                <a:srgbClr val="000000"/>
              </a:solidFill>
              <a:ea typeface="Cambria" panose="02040503050406030204" pitchFamily="18" charset="0"/>
            </a:endParaRPr>
          </a:p>
          <a:p>
            <a:r>
              <a:rPr lang="en-US" sz="1600" dirty="0">
                <a:solidFill>
                  <a:srgbClr val="000000"/>
                </a:solidFill>
                <a:ea typeface="Cambria" panose="02040503050406030204" pitchFamily="18" charset="0"/>
              </a:rPr>
              <a:t>References:</a:t>
            </a:r>
          </a:p>
          <a:p>
            <a:pPr lvl="1"/>
            <a:r>
              <a:rPr lang="en-US" sz="1600" dirty="0">
                <a:solidFill>
                  <a:srgbClr val="000000"/>
                </a:solidFill>
                <a:ea typeface="Cambria" panose="02040503050406030204" pitchFamily="18" charset="0"/>
              </a:rPr>
              <a:t>Huang, X., </a:t>
            </a:r>
            <a:r>
              <a:rPr lang="en-US" sz="1600" dirty="0" err="1">
                <a:solidFill>
                  <a:srgbClr val="000000"/>
                </a:solidFill>
                <a:ea typeface="Cambria" panose="02040503050406030204" pitchFamily="18" charset="0"/>
              </a:rPr>
              <a:t>Xie</a:t>
            </a:r>
            <a:r>
              <a:rPr lang="en-US" sz="1600" dirty="0">
                <a:solidFill>
                  <a:srgbClr val="000000"/>
                </a:solidFill>
                <a:ea typeface="Cambria" panose="02040503050406030204" pitchFamily="18" charset="0"/>
              </a:rPr>
              <a:t>, C., Fang, X., Zhang, L. (2015) Combining Pixel-and Object-Based Machine Learning for Identification of Water-Body Types from Urban High-Resolution Remote-Sensing Imagery. IEEE J. Sel. Top. Appl. Earth Obs. Remote Sens. 8, 2097–2110.</a:t>
            </a:r>
          </a:p>
          <a:p>
            <a:pPr lvl="1"/>
            <a:r>
              <a:rPr lang="en-US" sz="1600" dirty="0">
                <a:solidFill>
                  <a:srgbClr val="000000"/>
                </a:solidFill>
                <a:ea typeface="Cambria" panose="02040503050406030204" pitchFamily="18" charset="0"/>
              </a:rPr>
              <a:t>Huang, X., and Zhang, L. (2012) Morphological Building/Shadow Index for Building Extraction From High-Resolution Imagery Over Urban Areas. IEEE J. Sel. Top. Appl. Earth Obs. Remote Sens. 5, 161-172.</a:t>
            </a:r>
          </a:p>
          <a:p>
            <a:pPr lvl="1"/>
            <a:r>
              <a:rPr lang="en-US" sz="1600" dirty="0" err="1">
                <a:solidFill>
                  <a:srgbClr val="000000"/>
                </a:solidFill>
                <a:ea typeface="Cambria" panose="02040503050406030204" pitchFamily="18" charset="0"/>
              </a:rPr>
              <a:t>Xie</a:t>
            </a:r>
            <a:r>
              <a:rPr lang="en-US" sz="1600" dirty="0">
                <a:solidFill>
                  <a:srgbClr val="000000"/>
                </a:solidFill>
                <a:ea typeface="Cambria" panose="02040503050406030204" pitchFamily="18" charset="0"/>
              </a:rPr>
              <a:t>, C., Huang, X., Zeng, W., &amp; Fang, X. (2016). A novel water index for urban high-resolution eight-band WorldView-2 imagery. International Journal of Digital Earth, 9(10), 925–941.</a:t>
            </a:r>
          </a:p>
          <a:p>
            <a:pPr lvl="1"/>
            <a:r>
              <a:rPr lang="en-US" sz="1600" dirty="0">
                <a:solidFill>
                  <a:srgbClr val="000000"/>
                </a:solidFill>
                <a:ea typeface="Cambria" panose="02040503050406030204" pitchFamily="18" charset="0"/>
              </a:rPr>
              <a:t>Cloud to Street. Urban Flood Mapping Using Very-High Resolution Satellite Imagery. Available at: https://abidjan.cloudtostreet.info/info</a:t>
            </a:r>
          </a:p>
          <a:p>
            <a:pPr marL="0" indent="0">
              <a:buNone/>
            </a:pPr>
            <a:endParaRPr lang="en-US" sz="1600" dirty="0">
              <a:solidFill>
                <a:srgbClr val="000000"/>
              </a:solidFill>
              <a:ea typeface="Cambria" panose="02040503050406030204" pitchFamily="18" charset="0"/>
            </a:endParaRPr>
          </a:p>
          <a:p>
            <a:r>
              <a:rPr lang="en-US" sz="1600" dirty="0">
                <a:solidFill>
                  <a:srgbClr val="000000"/>
                </a:solidFill>
                <a:ea typeface="Cambria" panose="02040503050406030204" pitchFamily="18" charset="0"/>
              </a:rPr>
              <a:t>Acknowledgements:</a:t>
            </a:r>
          </a:p>
          <a:p>
            <a:pPr lvl="1"/>
            <a:r>
              <a:rPr lang="en-US" sz="1600" dirty="0">
                <a:solidFill>
                  <a:srgbClr val="000000"/>
                </a:solidFill>
                <a:ea typeface="Cambria" panose="02040503050406030204" pitchFamily="18" charset="0"/>
              </a:rPr>
              <a:t>Jenny Palomino, CU Earth Lab</a:t>
            </a:r>
          </a:p>
          <a:p>
            <a:pPr lvl="1"/>
            <a:r>
              <a:rPr lang="en-US" sz="1600" dirty="0">
                <a:solidFill>
                  <a:srgbClr val="000000"/>
                </a:solidFill>
                <a:ea typeface="Cambria" panose="02040503050406030204" pitchFamily="18" charset="0"/>
              </a:rPr>
              <a:t>Joe </a:t>
            </a:r>
            <a:r>
              <a:rPr lang="en-US" sz="1600" dirty="0" err="1">
                <a:solidFill>
                  <a:srgbClr val="000000"/>
                </a:solidFill>
                <a:ea typeface="Cambria" panose="02040503050406030204" pitchFamily="18" charset="0"/>
              </a:rPr>
              <a:t>McGlinchy</a:t>
            </a:r>
            <a:r>
              <a:rPr lang="en-US" sz="1600" dirty="0">
                <a:solidFill>
                  <a:srgbClr val="000000"/>
                </a:solidFill>
                <a:ea typeface="Cambria" panose="02040503050406030204" pitchFamily="18" charset="0"/>
              </a:rPr>
              <a:t>, CU Earth Lab</a:t>
            </a:r>
          </a:p>
          <a:p>
            <a:pPr lvl="1"/>
            <a:r>
              <a:rPr lang="en-US" sz="1600" dirty="0">
                <a:solidFill>
                  <a:srgbClr val="000000"/>
                </a:solidFill>
                <a:ea typeface="Cambria" panose="02040503050406030204" pitchFamily="18" charset="0"/>
              </a:rPr>
              <a:t>Jeff Ho, Cloud to Street</a:t>
            </a:r>
          </a:p>
        </p:txBody>
      </p:sp>
    </p:spTree>
    <p:extLst>
      <p:ext uri="{BB962C8B-B14F-4D97-AF65-F5344CB8AC3E}">
        <p14:creationId xmlns:p14="http://schemas.microsoft.com/office/powerpoint/2010/main" val="420901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9502-0CD9-48B6-82C2-F04E67A2D0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B21BE8-1123-4133-B95F-E8C5651618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9840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A758-6015-4B69-92AF-530403B8769C}"/>
              </a:ext>
            </a:extLst>
          </p:cNvPr>
          <p:cNvSpPr>
            <a:spLocks noGrp="1"/>
          </p:cNvSpPr>
          <p:nvPr>
            <p:ph type="title"/>
          </p:nvPr>
        </p:nvSpPr>
        <p:spPr>
          <a:xfrm>
            <a:off x="648929" y="629266"/>
            <a:ext cx="3651467" cy="1676603"/>
          </a:xfrm>
        </p:spPr>
        <p:txBody>
          <a:bodyPr>
            <a:normAutofit fontScale="90000"/>
          </a:bodyPr>
          <a:lstStyle/>
          <a:p>
            <a:r>
              <a:rPr lang="en-US" sz="3700" dirty="0">
                <a:latin typeface="+mn-lt"/>
                <a:ea typeface="Cambria" panose="02040503050406030204" pitchFamily="18" charset="0"/>
              </a:rPr>
              <a:t>Combining Building Shadow Mask and K-means</a:t>
            </a:r>
          </a:p>
        </p:txBody>
      </p:sp>
      <p:sp>
        <p:nvSpPr>
          <p:cNvPr id="9" name="Content Placeholder 8">
            <a:extLst>
              <a:ext uri="{FF2B5EF4-FFF2-40B4-BE49-F238E27FC236}">
                <a16:creationId xmlns:a16="http://schemas.microsoft.com/office/drawing/2014/main" id="{CF585DC3-C0DC-4F63-B5DF-C90E15B448C8}"/>
              </a:ext>
            </a:extLst>
          </p:cNvPr>
          <p:cNvSpPr>
            <a:spLocks noGrp="1"/>
          </p:cNvSpPr>
          <p:nvPr>
            <p:ph idx="1"/>
          </p:nvPr>
        </p:nvSpPr>
        <p:spPr>
          <a:xfrm>
            <a:off x="648931" y="2438400"/>
            <a:ext cx="3651466" cy="3785419"/>
          </a:xfrm>
        </p:spPr>
        <p:txBody>
          <a:bodyPr>
            <a:normAutofit/>
          </a:bodyPr>
          <a:lstStyle/>
          <a:p>
            <a:pPr marL="0" indent="0">
              <a:buNone/>
            </a:pPr>
            <a:r>
              <a:rPr lang="en-US" sz="2000" dirty="0"/>
              <a:t>Because MSI shadow mask appears to well capture building shadows, a combination of MSI with k-means could be interesting. </a:t>
            </a:r>
          </a:p>
          <a:p>
            <a:r>
              <a:rPr lang="en-US" sz="2000" dirty="0"/>
              <a:t>Trying to run </a:t>
            </a:r>
            <a:r>
              <a:rPr lang="en-US" sz="2000" dirty="0" err="1"/>
              <a:t>kmeans</a:t>
            </a:r>
            <a:r>
              <a:rPr lang="en-US" sz="2000" dirty="0"/>
              <a:t> on masked data</a:t>
            </a:r>
          </a:p>
          <a:p>
            <a:r>
              <a:rPr lang="en-US" sz="2000" dirty="0"/>
              <a:t>Apply shadow mask after the fact. Classify remaining clusters as flood, wet soil, </a:t>
            </a:r>
            <a:r>
              <a:rPr lang="en-US" sz="2000" dirty="0" err="1"/>
              <a:t>etc</a:t>
            </a:r>
            <a:r>
              <a:rPr lang="en-US" sz="2000" dirty="0"/>
              <a:t>?</a:t>
            </a:r>
          </a:p>
          <a:p>
            <a:r>
              <a:rPr lang="en-US" sz="2000" dirty="0"/>
              <a:t>Add MSI as an input for the </a:t>
            </a:r>
            <a:r>
              <a:rPr lang="en-US" sz="2000" dirty="0" err="1"/>
              <a:t>kmeans</a:t>
            </a:r>
            <a:r>
              <a:rPr lang="en-US" sz="2000" dirty="0"/>
              <a:t> calculations</a:t>
            </a:r>
          </a:p>
        </p:txBody>
      </p:sp>
      <p:pic>
        <p:nvPicPr>
          <p:cNvPr id="7" name="Content Placeholder 3">
            <a:extLst>
              <a:ext uri="{FF2B5EF4-FFF2-40B4-BE49-F238E27FC236}">
                <a16:creationId xmlns:a16="http://schemas.microsoft.com/office/drawing/2014/main" id="{28ABC926-17B2-45FE-850E-4FBBF8137351}"/>
              </a:ext>
            </a:extLst>
          </p:cNvPr>
          <p:cNvPicPr>
            <a:picLocks noChangeAspect="1"/>
          </p:cNvPicPr>
          <p:nvPr/>
        </p:nvPicPr>
        <p:blipFill rotWithShape="1">
          <a:blip r:embed="rId2"/>
          <a:srcRect r="-2" b="1304"/>
          <a:stretch/>
        </p:blipFill>
        <p:spPr>
          <a:xfrm>
            <a:off x="4639056" y="10"/>
            <a:ext cx="7552944" cy="6857990"/>
          </a:xfrm>
          <a:prstGeom prst="rect">
            <a:avLst/>
          </a:prstGeom>
          <a:effectLst/>
        </p:spPr>
      </p:pic>
    </p:spTree>
    <p:extLst>
      <p:ext uri="{BB962C8B-B14F-4D97-AF65-F5344CB8AC3E}">
        <p14:creationId xmlns:p14="http://schemas.microsoft.com/office/powerpoint/2010/main" val="1964151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6FC7-9044-4311-B078-C538A7DD0AA3}"/>
              </a:ext>
            </a:extLst>
          </p:cNvPr>
          <p:cNvSpPr>
            <a:spLocks noGrp="1"/>
          </p:cNvSpPr>
          <p:nvPr>
            <p:ph type="title"/>
          </p:nvPr>
        </p:nvSpPr>
        <p:spPr/>
        <p:txBody>
          <a:bodyPr/>
          <a:lstStyle/>
          <a:p>
            <a:r>
              <a:rPr lang="en-US" dirty="0">
                <a:ea typeface="Cambria" panose="02040503050406030204" pitchFamily="18" charset="0"/>
              </a:rPr>
              <a:t>Abidjan, Cote D’Ivoire</a:t>
            </a:r>
          </a:p>
        </p:txBody>
      </p:sp>
      <p:sp>
        <p:nvSpPr>
          <p:cNvPr id="3" name="Content Placeholder 2">
            <a:extLst>
              <a:ext uri="{FF2B5EF4-FFF2-40B4-BE49-F238E27FC236}">
                <a16:creationId xmlns:a16="http://schemas.microsoft.com/office/drawing/2014/main" id="{3082FFB9-4969-4C0C-8132-1381EEDE8064}"/>
              </a:ext>
            </a:extLst>
          </p:cNvPr>
          <p:cNvSpPr>
            <a:spLocks noGrp="1"/>
          </p:cNvSpPr>
          <p:nvPr>
            <p:ph idx="1"/>
          </p:nvPr>
        </p:nvSpPr>
        <p:spPr>
          <a:xfrm>
            <a:off x="838200" y="1825625"/>
            <a:ext cx="10515600" cy="4351338"/>
          </a:xfrm>
        </p:spPr>
        <p:txBody>
          <a:bodyPr/>
          <a:lstStyle/>
          <a:p>
            <a:r>
              <a:rPr lang="en-US" dirty="0">
                <a:ea typeface="Cambria" panose="02040503050406030204" pitchFamily="18" charset="0"/>
              </a:rPr>
              <a:t>5 million people</a:t>
            </a:r>
          </a:p>
          <a:p>
            <a:r>
              <a:rPr lang="en-US" dirty="0">
                <a:ea typeface="Cambria" panose="02040503050406030204" pitchFamily="18" charset="0"/>
              </a:rPr>
              <a:t>Francophone West Africa’s largest economy</a:t>
            </a:r>
          </a:p>
          <a:p>
            <a:r>
              <a:rPr lang="en-US" dirty="0">
                <a:ea typeface="Cambria" panose="02040503050406030204" pitchFamily="18" charset="0"/>
              </a:rPr>
              <a:t>21 people killed by flash flood in June 2018</a:t>
            </a:r>
          </a:p>
          <a:p>
            <a:r>
              <a:rPr lang="en-US" dirty="0">
                <a:ea typeface="Cambria" panose="02040503050406030204" pitchFamily="18" charset="0"/>
              </a:rPr>
              <a:t>X mm of rain fell</a:t>
            </a:r>
          </a:p>
          <a:p>
            <a:r>
              <a:rPr lang="en-US" dirty="0">
                <a:ea typeface="Cambria" panose="02040503050406030204" pitchFamily="18" charset="0"/>
              </a:rPr>
              <a:t>136 people rescued</a:t>
            </a:r>
          </a:p>
          <a:p>
            <a:r>
              <a:rPr lang="en-US" dirty="0">
                <a:ea typeface="Cambria" panose="02040503050406030204" pitchFamily="18" charset="0"/>
              </a:rPr>
              <a:t>Authorities intend to demolish structures and compensate owners</a:t>
            </a:r>
          </a:p>
        </p:txBody>
      </p:sp>
      <p:pic>
        <p:nvPicPr>
          <p:cNvPr id="1030" name="Picture 6" descr="June is the wettest month in this part of Ivory Coast. [Sia Kambou/AFP]">
            <a:extLst>
              <a:ext uri="{FF2B5EF4-FFF2-40B4-BE49-F238E27FC236}">
                <a16:creationId xmlns:a16="http://schemas.microsoft.com/office/drawing/2014/main" id="{572160DA-1AF6-4BEC-B7CA-A5627497B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698" y="189462"/>
            <a:ext cx="3960752" cy="2640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A5E0CDD-04F1-41FB-A809-A05922A4691E}"/>
              </a:ext>
            </a:extLst>
          </p:cNvPr>
          <p:cNvPicPr>
            <a:picLocks noChangeAspect="1"/>
          </p:cNvPicPr>
          <p:nvPr/>
        </p:nvPicPr>
        <p:blipFill>
          <a:blip r:embed="rId4"/>
          <a:stretch>
            <a:fillRect/>
          </a:stretch>
        </p:blipFill>
        <p:spPr>
          <a:xfrm>
            <a:off x="9976654" y="4755723"/>
            <a:ext cx="1865796" cy="1912815"/>
          </a:xfrm>
          <a:prstGeom prst="rect">
            <a:avLst/>
          </a:prstGeom>
        </p:spPr>
      </p:pic>
    </p:spTree>
    <p:extLst>
      <p:ext uri="{BB962C8B-B14F-4D97-AF65-F5344CB8AC3E}">
        <p14:creationId xmlns:p14="http://schemas.microsoft.com/office/powerpoint/2010/main" val="3809648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ED91-6201-4880-B818-91241C730A1D}"/>
              </a:ext>
            </a:extLst>
          </p:cNvPr>
          <p:cNvSpPr>
            <a:spLocks noGrp="1"/>
          </p:cNvSpPr>
          <p:nvPr>
            <p:ph type="title"/>
          </p:nvPr>
        </p:nvSpPr>
        <p:spPr>
          <a:xfrm>
            <a:off x="838200" y="365125"/>
            <a:ext cx="4773246" cy="1213583"/>
          </a:xfrm>
        </p:spPr>
        <p:txBody>
          <a:bodyPr>
            <a:normAutofit fontScale="90000"/>
          </a:bodyPr>
          <a:lstStyle/>
          <a:p>
            <a:r>
              <a:rPr lang="en-US" dirty="0"/>
              <a:t>Unique algorithms for each image</a:t>
            </a:r>
          </a:p>
        </p:txBody>
      </p:sp>
      <p:pic>
        <p:nvPicPr>
          <p:cNvPr id="4" name="Content Placeholder 3">
            <a:extLst>
              <a:ext uri="{FF2B5EF4-FFF2-40B4-BE49-F238E27FC236}">
                <a16:creationId xmlns:a16="http://schemas.microsoft.com/office/drawing/2014/main" id="{F5EE2688-8171-4D1C-BB08-F945B05209EB}"/>
              </a:ext>
            </a:extLst>
          </p:cNvPr>
          <p:cNvPicPr>
            <a:picLocks noGrp="1" noChangeAspect="1"/>
          </p:cNvPicPr>
          <p:nvPr>
            <p:ph idx="1"/>
          </p:nvPr>
        </p:nvPicPr>
        <p:blipFill>
          <a:blip r:embed="rId2"/>
          <a:stretch>
            <a:fillRect/>
          </a:stretch>
        </p:blipFill>
        <p:spPr>
          <a:xfrm>
            <a:off x="6096000" y="404065"/>
            <a:ext cx="5424128" cy="6088810"/>
          </a:xfrm>
          <a:prstGeom prst="rect">
            <a:avLst/>
          </a:prstGeom>
        </p:spPr>
      </p:pic>
    </p:spTree>
    <p:extLst>
      <p:ext uri="{BB962C8B-B14F-4D97-AF65-F5344CB8AC3E}">
        <p14:creationId xmlns:p14="http://schemas.microsoft.com/office/powerpoint/2010/main" val="316524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F063-D90A-4D26-AFB1-D5E7D4FD197F}"/>
              </a:ext>
            </a:extLst>
          </p:cNvPr>
          <p:cNvSpPr>
            <a:spLocks noGrp="1"/>
          </p:cNvSpPr>
          <p:nvPr>
            <p:ph type="title"/>
          </p:nvPr>
        </p:nvSpPr>
        <p:spPr>
          <a:xfrm>
            <a:off x="838200" y="288925"/>
            <a:ext cx="10515600" cy="1325563"/>
          </a:xfrm>
        </p:spPr>
        <p:txBody>
          <a:bodyPr>
            <a:normAutofit/>
          </a:bodyPr>
          <a:lstStyle/>
          <a:p>
            <a:r>
              <a:rPr lang="en-US" dirty="0">
                <a:ea typeface="Cambria" panose="02040503050406030204" pitchFamily="18" charset="0"/>
              </a:rPr>
              <a:t>Urban flood map challenges</a:t>
            </a:r>
          </a:p>
        </p:txBody>
      </p:sp>
      <p:graphicFrame>
        <p:nvGraphicFramePr>
          <p:cNvPr id="6" name="Content Placeholder 2">
            <a:extLst>
              <a:ext uri="{FF2B5EF4-FFF2-40B4-BE49-F238E27FC236}">
                <a16:creationId xmlns:a16="http://schemas.microsoft.com/office/drawing/2014/main" id="{87C4E1FC-8CCE-4344-A61F-C9E1B728F34F}"/>
              </a:ext>
            </a:extLst>
          </p:cNvPr>
          <p:cNvGraphicFramePr>
            <a:graphicFrameLocks noGrp="1"/>
          </p:cNvGraphicFramePr>
          <p:nvPr>
            <p:ph idx="1"/>
            <p:extLst>
              <p:ext uri="{D42A27DB-BD31-4B8C-83A1-F6EECF244321}">
                <p14:modId xmlns:p14="http://schemas.microsoft.com/office/powerpoint/2010/main" val="3662885887"/>
              </p:ext>
            </p:extLst>
          </p:nvPr>
        </p:nvGraphicFramePr>
        <p:xfrm>
          <a:off x="838200" y="17494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4527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105E-0A73-443B-A3CF-C8442D1417E2}"/>
              </a:ext>
            </a:extLst>
          </p:cNvPr>
          <p:cNvSpPr>
            <a:spLocks noGrp="1"/>
          </p:cNvSpPr>
          <p:nvPr>
            <p:ph type="title"/>
          </p:nvPr>
        </p:nvSpPr>
        <p:spPr/>
        <p:txBody>
          <a:bodyPr/>
          <a:lstStyle/>
          <a:p>
            <a:r>
              <a:rPr lang="en-US" dirty="0">
                <a:ea typeface="Cambria" panose="02040503050406030204" pitchFamily="18" charset="0"/>
              </a:rPr>
              <a:t>Current flood map issues</a:t>
            </a:r>
          </a:p>
        </p:txBody>
      </p:sp>
      <p:pic>
        <p:nvPicPr>
          <p:cNvPr id="4" name="Picture 3">
            <a:extLst>
              <a:ext uri="{FF2B5EF4-FFF2-40B4-BE49-F238E27FC236}">
                <a16:creationId xmlns:a16="http://schemas.microsoft.com/office/drawing/2014/main" id="{FEDBBA71-4174-4865-BEA7-71AC1FA6F305}"/>
              </a:ext>
            </a:extLst>
          </p:cNvPr>
          <p:cNvPicPr>
            <a:picLocks noChangeAspect="1"/>
          </p:cNvPicPr>
          <p:nvPr/>
        </p:nvPicPr>
        <p:blipFill rotWithShape="1">
          <a:blip r:embed="rId2"/>
          <a:srcRect r="25735"/>
          <a:stretch/>
        </p:blipFill>
        <p:spPr>
          <a:xfrm>
            <a:off x="958789" y="1660575"/>
            <a:ext cx="5044414" cy="5195627"/>
          </a:xfrm>
          <a:prstGeom prst="rect">
            <a:avLst/>
          </a:prstGeom>
        </p:spPr>
      </p:pic>
      <p:pic>
        <p:nvPicPr>
          <p:cNvPr id="6" name="Picture 5">
            <a:extLst>
              <a:ext uri="{FF2B5EF4-FFF2-40B4-BE49-F238E27FC236}">
                <a16:creationId xmlns:a16="http://schemas.microsoft.com/office/drawing/2014/main" id="{8538C6BD-82BC-4DC2-B671-707D4D23DCDA}"/>
              </a:ext>
            </a:extLst>
          </p:cNvPr>
          <p:cNvPicPr>
            <a:picLocks noChangeAspect="1"/>
          </p:cNvPicPr>
          <p:nvPr/>
        </p:nvPicPr>
        <p:blipFill>
          <a:blip r:embed="rId3"/>
          <a:stretch>
            <a:fillRect/>
          </a:stretch>
        </p:blipFill>
        <p:spPr>
          <a:xfrm>
            <a:off x="6311537" y="1738457"/>
            <a:ext cx="4199624" cy="5119543"/>
          </a:xfrm>
          <a:prstGeom prst="rect">
            <a:avLst/>
          </a:prstGeom>
          <a:ln>
            <a:noFill/>
          </a:ln>
        </p:spPr>
      </p:pic>
      <p:sp>
        <p:nvSpPr>
          <p:cNvPr id="8" name="TextBox 7">
            <a:extLst>
              <a:ext uri="{FF2B5EF4-FFF2-40B4-BE49-F238E27FC236}">
                <a16:creationId xmlns:a16="http://schemas.microsoft.com/office/drawing/2014/main" id="{8E87C14B-3CA8-431A-B718-96F2296B679A}"/>
              </a:ext>
            </a:extLst>
          </p:cNvPr>
          <p:cNvSpPr txBox="1"/>
          <p:nvPr/>
        </p:nvSpPr>
        <p:spPr>
          <a:xfrm>
            <a:off x="7359682" y="288524"/>
            <a:ext cx="4612359" cy="400110"/>
          </a:xfrm>
          <a:prstGeom prst="rect">
            <a:avLst/>
          </a:prstGeom>
          <a:noFill/>
          <a:ln w="28575">
            <a:solidFill>
              <a:srgbClr val="FF0000"/>
            </a:solidFill>
          </a:ln>
        </p:spPr>
        <p:txBody>
          <a:bodyPr wrap="square" rtlCol="0">
            <a:spAutoFit/>
          </a:bodyPr>
          <a:lstStyle/>
          <a:p>
            <a:r>
              <a:rPr lang="en-US" sz="2000" dirty="0">
                <a:ea typeface="Cambria" panose="02040503050406030204" pitchFamily="18" charset="0"/>
              </a:rPr>
              <a:t>Areas of flood not captured by flood map</a:t>
            </a:r>
          </a:p>
        </p:txBody>
      </p:sp>
      <p:sp>
        <p:nvSpPr>
          <p:cNvPr id="9" name="TextBox 8">
            <a:extLst>
              <a:ext uri="{FF2B5EF4-FFF2-40B4-BE49-F238E27FC236}">
                <a16:creationId xmlns:a16="http://schemas.microsoft.com/office/drawing/2014/main" id="{587DF8B7-36B1-4B91-AAC0-FBC995E306B3}"/>
              </a:ext>
            </a:extLst>
          </p:cNvPr>
          <p:cNvSpPr txBox="1"/>
          <p:nvPr/>
        </p:nvSpPr>
        <p:spPr>
          <a:xfrm>
            <a:off x="7359682" y="940470"/>
            <a:ext cx="4385793" cy="400110"/>
          </a:xfrm>
          <a:prstGeom prst="rect">
            <a:avLst/>
          </a:prstGeom>
          <a:noFill/>
          <a:ln w="28575">
            <a:solidFill>
              <a:srgbClr val="FFFF00"/>
            </a:solidFill>
          </a:ln>
        </p:spPr>
        <p:txBody>
          <a:bodyPr wrap="square" rtlCol="0">
            <a:spAutoFit/>
          </a:bodyPr>
          <a:lstStyle/>
          <a:p>
            <a:r>
              <a:rPr lang="en-US" sz="2000" dirty="0">
                <a:ea typeface="Cambria" panose="02040503050406030204" pitchFamily="18" charset="0"/>
              </a:rPr>
              <a:t>Building shadow misidentified as flood</a:t>
            </a:r>
          </a:p>
        </p:txBody>
      </p:sp>
      <p:sp>
        <p:nvSpPr>
          <p:cNvPr id="26" name="Rectangle 25">
            <a:extLst>
              <a:ext uri="{FF2B5EF4-FFF2-40B4-BE49-F238E27FC236}">
                <a16:creationId xmlns:a16="http://schemas.microsoft.com/office/drawing/2014/main" id="{30B32367-D830-4F74-AE6C-A260EC76845F}"/>
              </a:ext>
            </a:extLst>
          </p:cNvPr>
          <p:cNvSpPr/>
          <p:nvPr/>
        </p:nvSpPr>
        <p:spPr>
          <a:xfrm rot="20590628">
            <a:off x="1945469" y="2470109"/>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7" name="Rectangle 26">
            <a:extLst>
              <a:ext uri="{FF2B5EF4-FFF2-40B4-BE49-F238E27FC236}">
                <a16:creationId xmlns:a16="http://schemas.microsoft.com/office/drawing/2014/main" id="{2A233976-5773-41A7-9DBF-43554ED12108}"/>
              </a:ext>
            </a:extLst>
          </p:cNvPr>
          <p:cNvSpPr/>
          <p:nvPr/>
        </p:nvSpPr>
        <p:spPr>
          <a:xfrm rot="20590628">
            <a:off x="6975566" y="2663272"/>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8" name="Rectangle 27">
            <a:extLst>
              <a:ext uri="{FF2B5EF4-FFF2-40B4-BE49-F238E27FC236}">
                <a16:creationId xmlns:a16="http://schemas.microsoft.com/office/drawing/2014/main" id="{10424AE7-7371-4533-991F-B21187632907}"/>
              </a:ext>
            </a:extLst>
          </p:cNvPr>
          <p:cNvSpPr/>
          <p:nvPr/>
        </p:nvSpPr>
        <p:spPr>
          <a:xfrm rot="20590628">
            <a:off x="4721878" y="4689384"/>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9" name="Rectangle 28">
            <a:extLst>
              <a:ext uri="{FF2B5EF4-FFF2-40B4-BE49-F238E27FC236}">
                <a16:creationId xmlns:a16="http://schemas.microsoft.com/office/drawing/2014/main" id="{5EEEF428-1687-4956-B24E-F7F73E153728}"/>
              </a:ext>
            </a:extLst>
          </p:cNvPr>
          <p:cNvSpPr/>
          <p:nvPr/>
        </p:nvSpPr>
        <p:spPr>
          <a:xfrm rot="20590628">
            <a:off x="9427428" y="4475098"/>
            <a:ext cx="250299"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0" name="Rectangle 29">
            <a:extLst>
              <a:ext uri="{FF2B5EF4-FFF2-40B4-BE49-F238E27FC236}">
                <a16:creationId xmlns:a16="http://schemas.microsoft.com/office/drawing/2014/main" id="{DAD2D16C-52DF-4748-9E1F-D2D384ECF805}"/>
              </a:ext>
            </a:extLst>
          </p:cNvPr>
          <p:cNvSpPr/>
          <p:nvPr/>
        </p:nvSpPr>
        <p:spPr>
          <a:xfrm rot="21141159">
            <a:off x="3543858" y="4759329"/>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1" name="Rectangle 30">
            <a:extLst>
              <a:ext uri="{FF2B5EF4-FFF2-40B4-BE49-F238E27FC236}">
                <a16:creationId xmlns:a16="http://schemas.microsoft.com/office/drawing/2014/main" id="{6C13F9A8-66F1-43F5-B4AE-3CDE0765203A}"/>
              </a:ext>
            </a:extLst>
          </p:cNvPr>
          <p:cNvSpPr/>
          <p:nvPr/>
        </p:nvSpPr>
        <p:spPr>
          <a:xfrm rot="21141159">
            <a:off x="7243646" y="2754338"/>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2" name="Rectangle 31">
            <a:extLst>
              <a:ext uri="{FF2B5EF4-FFF2-40B4-BE49-F238E27FC236}">
                <a16:creationId xmlns:a16="http://schemas.microsoft.com/office/drawing/2014/main" id="{0ADBD6A3-2A47-4757-B7A8-87571A16B13D}"/>
              </a:ext>
            </a:extLst>
          </p:cNvPr>
          <p:cNvSpPr/>
          <p:nvPr/>
        </p:nvSpPr>
        <p:spPr>
          <a:xfrm rot="21141159">
            <a:off x="8318422" y="470231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3" name="Rectangle 32">
            <a:extLst>
              <a:ext uri="{FF2B5EF4-FFF2-40B4-BE49-F238E27FC236}">
                <a16:creationId xmlns:a16="http://schemas.microsoft.com/office/drawing/2014/main" id="{27CFC421-C1CA-42A8-A4AA-297EBC47AF87}"/>
              </a:ext>
            </a:extLst>
          </p:cNvPr>
          <p:cNvSpPr/>
          <p:nvPr/>
        </p:nvSpPr>
        <p:spPr>
          <a:xfrm rot="21141159">
            <a:off x="2309350" y="2733216"/>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 name="TextBox 2">
            <a:extLst>
              <a:ext uri="{FF2B5EF4-FFF2-40B4-BE49-F238E27FC236}">
                <a16:creationId xmlns:a16="http://schemas.microsoft.com/office/drawing/2014/main" id="{038F7FB9-63B5-489B-B933-6C2C2BB15A09}"/>
              </a:ext>
            </a:extLst>
          </p:cNvPr>
          <p:cNvSpPr txBox="1"/>
          <p:nvPr/>
        </p:nvSpPr>
        <p:spPr>
          <a:xfrm>
            <a:off x="3175608" y="1660575"/>
            <a:ext cx="2831976"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WorldView-2 RGB Image</a:t>
            </a:r>
          </a:p>
        </p:txBody>
      </p:sp>
      <p:sp>
        <p:nvSpPr>
          <p:cNvPr id="18" name="TextBox 17">
            <a:extLst>
              <a:ext uri="{FF2B5EF4-FFF2-40B4-BE49-F238E27FC236}">
                <a16:creationId xmlns:a16="http://schemas.microsoft.com/office/drawing/2014/main" id="{E0F418D6-08AC-4AF3-857D-70B17C18677C}"/>
              </a:ext>
            </a:extLst>
          </p:cNvPr>
          <p:cNvSpPr txBox="1"/>
          <p:nvPr/>
        </p:nvSpPr>
        <p:spPr>
          <a:xfrm>
            <a:off x="7562851" y="1701446"/>
            <a:ext cx="296606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Cloud to Street Flood Map</a:t>
            </a:r>
          </a:p>
        </p:txBody>
      </p:sp>
    </p:spTree>
    <p:extLst>
      <p:ext uri="{BB962C8B-B14F-4D97-AF65-F5344CB8AC3E}">
        <p14:creationId xmlns:p14="http://schemas.microsoft.com/office/powerpoint/2010/main" val="91036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2D91-51E3-4DFF-BF34-A394D7EFCE70}"/>
              </a:ext>
            </a:extLst>
          </p:cNvPr>
          <p:cNvSpPr>
            <a:spLocks noGrp="1"/>
          </p:cNvSpPr>
          <p:nvPr>
            <p:ph type="title"/>
          </p:nvPr>
        </p:nvSpPr>
        <p:spPr/>
        <p:txBody>
          <a:bodyPr/>
          <a:lstStyle/>
          <a:p>
            <a:r>
              <a:rPr lang="en-US" dirty="0">
                <a:ea typeface="Cambria" panose="02040503050406030204" pitchFamily="18" charset="0"/>
              </a:rPr>
              <a:t>Current flood map issues</a:t>
            </a:r>
            <a:endParaRPr lang="en-US" dirty="0"/>
          </a:p>
        </p:txBody>
      </p:sp>
      <p:pic>
        <p:nvPicPr>
          <p:cNvPr id="4" name="Picture 3">
            <a:extLst>
              <a:ext uri="{FF2B5EF4-FFF2-40B4-BE49-F238E27FC236}">
                <a16:creationId xmlns:a16="http://schemas.microsoft.com/office/drawing/2014/main" id="{D51AC78D-6F60-42A4-AC8B-9633EDE50F15}"/>
              </a:ext>
            </a:extLst>
          </p:cNvPr>
          <p:cNvPicPr>
            <a:picLocks noChangeAspect="1"/>
          </p:cNvPicPr>
          <p:nvPr/>
        </p:nvPicPr>
        <p:blipFill>
          <a:blip r:embed="rId2"/>
          <a:stretch>
            <a:fillRect/>
          </a:stretch>
        </p:blipFill>
        <p:spPr>
          <a:xfrm>
            <a:off x="1332972" y="1862932"/>
            <a:ext cx="4248678" cy="4995068"/>
          </a:xfrm>
          <a:prstGeom prst="rect">
            <a:avLst/>
          </a:prstGeom>
        </p:spPr>
      </p:pic>
      <p:pic>
        <p:nvPicPr>
          <p:cNvPr id="5" name="Picture 4">
            <a:extLst>
              <a:ext uri="{FF2B5EF4-FFF2-40B4-BE49-F238E27FC236}">
                <a16:creationId xmlns:a16="http://schemas.microsoft.com/office/drawing/2014/main" id="{AF7A2BC0-B569-48CD-8FE6-7493F6D37CE6}"/>
              </a:ext>
            </a:extLst>
          </p:cNvPr>
          <p:cNvPicPr>
            <a:picLocks noChangeAspect="1"/>
          </p:cNvPicPr>
          <p:nvPr/>
        </p:nvPicPr>
        <p:blipFill>
          <a:blip r:embed="rId3"/>
          <a:stretch>
            <a:fillRect/>
          </a:stretch>
        </p:blipFill>
        <p:spPr>
          <a:xfrm>
            <a:off x="6515102" y="1862932"/>
            <a:ext cx="4480870" cy="4995068"/>
          </a:xfrm>
          <a:prstGeom prst="rect">
            <a:avLst/>
          </a:prstGeom>
        </p:spPr>
      </p:pic>
      <p:sp>
        <p:nvSpPr>
          <p:cNvPr id="6" name="TextBox 5">
            <a:extLst>
              <a:ext uri="{FF2B5EF4-FFF2-40B4-BE49-F238E27FC236}">
                <a16:creationId xmlns:a16="http://schemas.microsoft.com/office/drawing/2014/main" id="{8B1D1816-0889-4297-8875-D234B329562A}"/>
              </a:ext>
            </a:extLst>
          </p:cNvPr>
          <p:cNvSpPr txBox="1"/>
          <p:nvPr/>
        </p:nvSpPr>
        <p:spPr>
          <a:xfrm>
            <a:off x="7359682" y="288524"/>
            <a:ext cx="4612359" cy="400110"/>
          </a:xfrm>
          <a:prstGeom prst="rect">
            <a:avLst/>
          </a:prstGeom>
          <a:noFill/>
          <a:ln w="28575">
            <a:solidFill>
              <a:srgbClr val="FF0000"/>
            </a:solidFill>
          </a:ln>
        </p:spPr>
        <p:txBody>
          <a:bodyPr wrap="square" rtlCol="0">
            <a:spAutoFit/>
          </a:bodyPr>
          <a:lstStyle/>
          <a:p>
            <a:r>
              <a:rPr lang="en-US" sz="2000" dirty="0">
                <a:ea typeface="Cambria" panose="02040503050406030204" pitchFamily="18" charset="0"/>
              </a:rPr>
              <a:t>Areas of flood not captured by flood map</a:t>
            </a:r>
          </a:p>
        </p:txBody>
      </p:sp>
      <p:sp>
        <p:nvSpPr>
          <p:cNvPr id="7" name="TextBox 6">
            <a:extLst>
              <a:ext uri="{FF2B5EF4-FFF2-40B4-BE49-F238E27FC236}">
                <a16:creationId xmlns:a16="http://schemas.microsoft.com/office/drawing/2014/main" id="{BF1E4B67-D836-4DF9-A41F-1549F463C994}"/>
              </a:ext>
            </a:extLst>
          </p:cNvPr>
          <p:cNvSpPr txBox="1"/>
          <p:nvPr/>
        </p:nvSpPr>
        <p:spPr>
          <a:xfrm>
            <a:off x="7359682" y="940470"/>
            <a:ext cx="4385793" cy="400110"/>
          </a:xfrm>
          <a:prstGeom prst="rect">
            <a:avLst/>
          </a:prstGeom>
          <a:noFill/>
          <a:ln w="28575">
            <a:solidFill>
              <a:srgbClr val="FFFF00"/>
            </a:solidFill>
          </a:ln>
        </p:spPr>
        <p:txBody>
          <a:bodyPr wrap="square" rtlCol="0">
            <a:spAutoFit/>
          </a:bodyPr>
          <a:lstStyle/>
          <a:p>
            <a:r>
              <a:rPr lang="en-US" sz="2000" dirty="0">
                <a:ea typeface="Cambria" panose="02040503050406030204" pitchFamily="18" charset="0"/>
              </a:rPr>
              <a:t>Building shadow misidentified as flood</a:t>
            </a:r>
          </a:p>
        </p:txBody>
      </p:sp>
      <p:sp>
        <p:nvSpPr>
          <p:cNvPr id="8" name="Rectangle 7">
            <a:extLst>
              <a:ext uri="{FF2B5EF4-FFF2-40B4-BE49-F238E27FC236}">
                <a16:creationId xmlns:a16="http://schemas.microsoft.com/office/drawing/2014/main" id="{C8F7BFBA-7368-4E49-86F8-2FCAA95E8896}"/>
              </a:ext>
            </a:extLst>
          </p:cNvPr>
          <p:cNvSpPr/>
          <p:nvPr/>
        </p:nvSpPr>
        <p:spPr>
          <a:xfrm rot="20853925">
            <a:off x="2367489" y="2814213"/>
            <a:ext cx="460368" cy="390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0" name="Rectangle 9">
            <a:extLst>
              <a:ext uri="{FF2B5EF4-FFF2-40B4-BE49-F238E27FC236}">
                <a16:creationId xmlns:a16="http://schemas.microsoft.com/office/drawing/2014/main" id="{D63AD058-00B9-4963-80EA-C503B9C3A88F}"/>
              </a:ext>
            </a:extLst>
          </p:cNvPr>
          <p:cNvSpPr/>
          <p:nvPr/>
        </p:nvSpPr>
        <p:spPr>
          <a:xfrm rot="20744254">
            <a:off x="4915507" y="4428105"/>
            <a:ext cx="335209"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2" name="Rectangle 11">
            <a:extLst>
              <a:ext uri="{FF2B5EF4-FFF2-40B4-BE49-F238E27FC236}">
                <a16:creationId xmlns:a16="http://schemas.microsoft.com/office/drawing/2014/main" id="{90B586EA-899E-4A87-ABC7-0D650C8D1C3D}"/>
              </a:ext>
            </a:extLst>
          </p:cNvPr>
          <p:cNvSpPr/>
          <p:nvPr/>
        </p:nvSpPr>
        <p:spPr>
          <a:xfrm rot="21141159">
            <a:off x="4345064" y="4759329"/>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3" name="Rectangle 12">
            <a:extLst>
              <a:ext uri="{FF2B5EF4-FFF2-40B4-BE49-F238E27FC236}">
                <a16:creationId xmlns:a16="http://schemas.microsoft.com/office/drawing/2014/main" id="{7D5D174D-4F23-4A8A-9D66-31CF16AE6FEB}"/>
              </a:ext>
            </a:extLst>
          </p:cNvPr>
          <p:cNvSpPr/>
          <p:nvPr/>
        </p:nvSpPr>
        <p:spPr>
          <a:xfrm rot="21141159">
            <a:off x="7512241" y="4949595"/>
            <a:ext cx="306085" cy="37839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4" name="Rectangle 13">
            <a:extLst>
              <a:ext uri="{FF2B5EF4-FFF2-40B4-BE49-F238E27FC236}">
                <a16:creationId xmlns:a16="http://schemas.microsoft.com/office/drawing/2014/main" id="{28827E25-5DD6-40FE-9969-DBBA22CC4A57}"/>
              </a:ext>
            </a:extLst>
          </p:cNvPr>
          <p:cNvSpPr/>
          <p:nvPr/>
        </p:nvSpPr>
        <p:spPr>
          <a:xfrm rot="21141159">
            <a:off x="8258673" y="5728427"/>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5" name="Rectangle 14">
            <a:extLst>
              <a:ext uri="{FF2B5EF4-FFF2-40B4-BE49-F238E27FC236}">
                <a16:creationId xmlns:a16="http://schemas.microsoft.com/office/drawing/2014/main" id="{B27458BE-4139-4A62-88D3-65AE1FC250D9}"/>
              </a:ext>
            </a:extLst>
          </p:cNvPr>
          <p:cNvSpPr/>
          <p:nvPr/>
        </p:nvSpPr>
        <p:spPr>
          <a:xfrm rot="21141159">
            <a:off x="2622870" y="5321848"/>
            <a:ext cx="265616" cy="39642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6" name="TextBox 15">
            <a:extLst>
              <a:ext uri="{FF2B5EF4-FFF2-40B4-BE49-F238E27FC236}">
                <a16:creationId xmlns:a16="http://schemas.microsoft.com/office/drawing/2014/main" id="{B79756DD-1D86-4CFB-9A47-193DC928145D}"/>
              </a:ext>
            </a:extLst>
          </p:cNvPr>
          <p:cNvSpPr txBox="1"/>
          <p:nvPr/>
        </p:nvSpPr>
        <p:spPr>
          <a:xfrm>
            <a:off x="3692484" y="6436275"/>
            <a:ext cx="188755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WorldView-2</a:t>
            </a:r>
          </a:p>
        </p:txBody>
      </p:sp>
      <p:sp>
        <p:nvSpPr>
          <p:cNvPr id="17" name="TextBox 16">
            <a:extLst>
              <a:ext uri="{FF2B5EF4-FFF2-40B4-BE49-F238E27FC236}">
                <a16:creationId xmlns:a16="http://schemas.microsoft.com/office/drawing/2014/main" id="{8C371D5C-C70A-4443-9E7A-C1D46DD8A39F}"/>
              </a:ext>
            </a:extLst>
          </p:cNvPr>
          <p:cNvSpPr txBox="1"/>
          <p:nvPr/>
        </p:nvSpPr>
        <p:spPr>
          <a:xfrm>
            <a:off x="8069546" y="6457890"/>
            <a:ext cx="296606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Cloud to Street Flood Map</a:t>
            </a:r>
          </a:p>
        </p:txBody>
      </p:sp>
      <p:sp>
        <p:nvSpPr>
          <p:cNvPr id="18" name="Rectangle 17">
            <a:extLst>
              <a:ext uri="{FF2B5EF4-FFF2-40B4-BE49-F238E27FC236}">
                <a16:creationId xmlns:a16="http://schemas.microsoft.com/office/drawing/2014/main" id="{A520F074-4B00-4E7E-B52C-7F984B2752B2}"/>
              </a:ext>
            </a:extLst>
          </p:cNvPr>
          <p:cNvSpPr/>
          <p:nvPr/>
        </p:nvSpPr>
        <p:spPr>
          <a:xfrm rot="20853925">
            <a:off x="7233124" y="2114710"/>
            <a:ext cx="460368" cy="390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9" name="Rectangle 18">
            <a:extLst>
              <a:ext uri="{FF2B5EF4-FFF2-40B4-BE49-F238E27FC236}">
                <a16:creationId xmlns:a16="http://schemas.microsoft.com/office/drawing/2014/main" id="{F0ABD6B5-ECF6-4D57-80CE-8F3CB755DFD2}"/>
              </a:ext>
            </a:extLst>
          </p:cNvPr>
          <p:cNvSpPr/>
          <p:nvPr/>
        </p:nvSpPr>
        <p:spPr>
          <a:xfrm rot="20744254">
            <a:off x="10227026" y="4101299"/>
            <a:ext cx="380271"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0" name="Rectangle 19">
            <a:extLst>
              <a:ext uri="{FF2B5EF4-FFF2-40B4-BE49-F238E27FC236}">
                <a16:creationId xmlns:a16="http://schemas.microsoft.com/office/drawing/2014/main" id="{CAB836ED-573B-40B9-99D4-D3CDAFD94647}"/>
              </a:ext>
            </a:extLst>
          </p:cNvPr>
          <p:cNvSpPr/>
          <p:nvPr/>
        </p:nvSpPr>
        <p:spPr>
          <a:xfrm rot="21141159">
            <a:off x="9575068" y="427359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1" name="Rectangle 20">
            <a:extLst>
              <a:ext uri="{FF2B5EF4-FFF2-40B4-BE49-F238E27FC236}">
                <a16:creationId xmlns:a16="http://schemas.microsoft.com/office/drawing/2014/main" id="{C0372B51-FB4C-413C-9F2D-1EE46AE4195D}"/>
              </a:ext>
            </a:extLst>
          </p:cNvPr>
          <p:cNvSpPr/>
          <p:nvPr/>
        </p:nvSpPr>
        <p:spPr>
          <a:xfrm rot="21141159">
            <a:off x="3204730" y="595033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2" name="Rectangle 21">
            <a:extLst>
              <a:ext uri="{FF2B5EF4-FFF2-40B4-BE49-F238E27FC236}">
                <a16:creationId xmlns:a16="http://schemas.microsoft.com/office/drawing/2014/main" id="{D1380727-0329-432D-870F-7EB806E3C392}"/>
              </a:ext>
            </a:extLst>
          </p:cNvPr>
          <p:cNvSpPr/>
          <p:nvPr/>
        </p:nvSpPr>
        <p:spPr>
          <a:xfrm rot="20853925">
            <a:off x="3461603" y="2549450"/>
            <a:ext cx="373223" cy="930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3" name="Rectangle 22">
            <a:extLst>
              <a:ext uri="{FF2B5EF4-FFF2-40B4-BE49-F238E27FC236}">
                <a16:creationId xmlns:a16="http://schemas.microsoft.com/office/drawing/2014/main" id="{A69B6E12-BBD2-435C-9EE6-C215FD1517D4}"/>
              </a:ext>
            </a:extLst>
          </p:cNvPr>
          <p:cNvSpPr/>
          <p:nvPr/>
        </p:nvSpPr>
        <p:spPr>
          <a:xfrm rot="20853925">
            <a:off x="8567275" y="2054859"/>
            <a:ext cx="373223" cy="930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Tree>
    <p:extLst>
      <p:ext uri="{BB962C8B-B14F-4D97-AF65-F5344CB8AC3E}">
        <p14:creationId xmlns:p14="http://schemas.microsoft.com/office/powerpoint/2010/main" val="1774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10" grpId="0" animBg="1"/>
      <p:bldP spid="10" grpId="1" animBg="1"/>
      <p:bldP spid="12" grpId="0" animBg="1"/>
      <p:bldP spid="13" grpId="0" animBg="1"/>
      <p:bldP spid="14" grpId="0" animBg="1"/>
      <p:bldP spid="15" grpId="0" animBg="1"/>
      <p:bldP spid="18" grpId="0" animBg="1"/>
      <p:bldP spid="18" grpId="1" animBg="1"/>
      <p:bldP spid="19" grpId="0" animBg="1"/>
      <p:bldP spid="19" grpId="1" animBg="1"/>
      <p:bldP spid="20" grpId="0" animBg="1"/>
      <p:bldP spid="21" grpId="0" animBg="1"/>
      <p:bldP spid="22" grpId="0" animBg="1"/>
      <p:bldP spid="22" grpId="1" animBg="1"/>
      <p:bldP spid="23" grpId="0" animBg="1"/>
      <p:bldP spid="2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649F-F9CE-45BA-845C-99E076C491F0}"/>
              </a:ext>
            </a:extLst>
          </p:cNvPr>
          <p:cNvSpPr>
            <a:spLocks noGrp="1"/>
          </p:cNvSpPr>
          <p:nvPr>
            <p:ph type="title"/>
          </p:nvPr>
        </p:nvSpPr>
        <p:spPr>
          <a:xfrm>
            <a:off x="838200" y="365125"/>
            <a:ext cx="10515600" cy="1325563"/>
          </a:xfrm>
        </p:spPr>
        <p:txBody>
          <a:bodyPr>
            <a:normAutofit/>
          </a:bodyPr>
          <a:lstStyle/>
          <a:p>
            <a:r>
              <a:rPr lang="en-US" dirty="0"/>
              <a:t>Project goals</a:t>
            </a:r>
          </a:p>
        </p:txBody>
      </p:sp>
      <p:graphicFrame>
        <p:nvGraphicFramePr>
          <p:cNvPr id="5" name="Content Placeholder 2">
            <a:extLst>
              <a:ext uri="{FF2B5EF4-FFF2-40B4-BE49-F238E27FC236}">
                <a16:creationId xmlns:a16="http://schemas.microsoft.com/office/drawing/2014/main" id="{FE37ACE3-50EE-4671-8EC4-4DBA03C6A480}"/>
              </a:ext>
            </a:extLst>
          </p:cNvPr>
          <p:cNvGraphicFramePr>
            <a:graphicFrameLocks noGrp="1"/>
          </p:cNvGraphicFramePr>
          <p:nvPr>
            <p:ph idx="1"/>
            <p:extLst>
              <p:ext uri="{D42A27DB-BD31-4B8C-83A1-F6EECF244321}">
                <p14:modId xmlns:p14="http://schemas.microsoft.com/office/powerpoint/2010/main" val="1909999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353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759CE993-E761-4F02-933C-661FF706A829}"/>
              </a:ext>
            </a:extLst>
          </p:cNvPr>
          <p:cNvSpPr txBox="1"/>
          <p:nvPr/>
        </p:nvSpPr>
        <p:spPr>
          <a:xfrm>
            <a:off x="-36756" y="-105144"/>
            <a:ext cx="3346513" cy="1077218"/>
          </a:xfrm>
          <a:prstGeom prst="rect">
            <a:avLst/>
          </a:prstGeom>
          <a:noFill/>
        </p:spPr>
        <p:txBody>
          <a:bodyPr wrap="square" rtlCol="0">
            <a:spAutoFit/>
          </a:bodyPr>
          <a:lstStyle/>
          <a:p>
            <a:r>
              <a:rPr lang="en-US" sz="3200" dirty="0">
                <a:latin typeface="+mj-lt"/>
                <a:ea typeface="Cambria" panose="02040503050406030204" pitchFamily="18" charset="0"/>
              </a:rPr>
              <a:t>Flood Detection Project Approach</a:t>
            </a:r>
          </a:p>
        </p:txBody>
      </p:sp>
      <p:sp>
        <p:nvSpPr>
          <p:cNvPr id="2" name="TextBox 1">
            <a:extLst>
              <a:ext uri="{FF2B5EF4-FFF2-40B4-BE49-F238E27FC236}">
                <a16:creationId xmlns:a16="http://schemas.microsoft.com/office/drawing/2014/main" id="{BCBA991A-F4A1-46D1-BBDC-3BF5CDF61DEC}"/>
              </a:ext>
            </a:extLst>
          </p:cNvPr>
          <p:cNvSpPr txBox="1"/>
          <p:nvPr/>
        </p:nvSpPr>
        <p:spPr>
          <a:xfrm>
            <a:off x="6979365" y="911207"/>
            <a:ext cx="3285969" cy="923330"/>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Create reference dataset</a:t>
            </a:r>
          </a:p>
          <a:p>
            <a:pPr marL="285750" indent="-285750">
              <a:buFontTx/>
              <a:buChar char="-"/>
            </a:pPr>
            <a:r>
              <a:rPr lang="en-US" dirty="0">
                <a:ea typeface="Cambria" panose="02040503050406030204" pitchFamily="18" charset="0"/>
              </a:rPr>
              <a:t>60% for model development</a:t>
            </a:r>
          </a:p>
          <a:p>
            <a:pPr marL="285750" indent="-285750">
              <a:buFontTx/>
              <a:buChar char="-"/>
            </a:pPr>
            <a:r>
              <a:rPr lang="en-US" dirty="0">
                <a:ea typeface="Cambria" panose="02040503050406030204" pitchFamily="18" charset="0"/>
              </a:rPr>
              <a:t>40% for model validation</a:t>
            </a:r>
          </a:p>
        </p:txBody>
      </p:sp>
      <p:sp>
        <p:nvSpPr>
          <p:cNvPr id="4" name="TextBox 3">
            <a:extLst>
              <a:ext uri="{FF2B5EF4-FFF2-40B4-BE49-F238E27FC236}">
                <a16:creationId xmlns:a16="http://schemas.microsoft.com/office/drawing/2014/main" id="{17BEF512-953F-4ACD-913C-B4193E0F1DE4}"/>
              </a:ext>
            </a:extLst>
          </p:cNvPr>
          <p:cNvSpPr txBox="1"/>
          <p:nvPr/>
        </p:nvSpPr>
        <p:spPr>
          <a:xfrm>
            <a:off x="874144" y="2423397"/>
            <a:ext cx="2926080"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Threshold spectral and morphological indices</a:t>
            </a:r>
          </a:p>
          <a:p>
            <a:endParaRPr lang="en-US" dirty="0">
              <a:ea typeface="Cambria" panose="02040503050406030204" pitchFamily="18" charset="0"/>
            </a:endParaRPr>
          </a:p>
          <a:p>
            <a:endParaRPr lang="en-US" dirty="0">
              <a:ea typeface="Cambria" panose="02040503050406030204" pitchFamily="18" charset="0"/>
            </a:endParaRPr>
          </a:p>
        </p:txBody>
      </p:sp>
      <p:sp>
        <p:nvSpPr>
          <p:cNvPr id="5" name="TextBox 4">
            <a:extLst>
              <a:ext uri="{FF2B5EF4-FFF2-40B4-BE49-F238E27FC236}">
                <a16:creationId xmlns:a16="http://schemas.microsoft.com/office/drawing/2014/main" id="{C9DB931D-E4B6-4ED3-B04C-0B99F7AC14E8}"/>
              </a:ext>
            </a:extLst>
          </p:cNvPr>
          <p:cNvSpPr txBox="1"/>
          <p:nvPr/>
        </p:nvSpPr>
        <p:spPr>
          <a:xfrm>
            <a:off x="8391776" y="2423397"/>
            <a:ext cx="2926080"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Develop unsupervised machine learning model</a:t>
            </a:r>
          </a:p>
          <a:p>
            <a:pPr marL="285750" indent="-285750">
              <a:buFontTx/>
              <a:buChar char="-"/>
            </a:pPr>
            <a:r>
              <a:rPr lang="en-US" dirty="0" err="1">
                <a:ea typeface="Cambria" panose="02040503050406030204" pitchFamily="18" charset="0"/>
              </a:rPr>
              <a:t>Kmeans</a:t>
            </a:r>
            <a:endParaRPr lang="en-US" dirty="0">
              <a:ea typeface="Cambria" panose="02040503050406030204" pitchFamily="18" charset="0"/>
            </a:endParaRPr>
          </a:p>
          <a:p>
            <a:pPr marL="285750" indent="-285750">
              <a:buFontTx/>
              <a:buChar char="-"/>
            </a:pPr>
            <a:r>
              <a:rPr lang="en-US" dirty="0">
                <a:ea typeface="Cambria" panose="02040503050406030204" pitchFamily="18" charset="0"/>
              </a:rPr>
              <a:t>Gaussian mixture model</a:t>
            </a:r>
          </a:p>
        </p:txBody>
      </p:sp>
      <p:sp>
        <p:nvSpPr>
          <p:cNvPr id="6" name="TextBox 5">
            <a:extLst>
              <a:ext uri="{FF2B5EF4-FFF2-40B4-BE49-F238E27FC236}">
                <a16:creationId xmlns:a16="http://schemas.microsoft.com/office/drawing/2014/main" id="{15D77B2F-1F43-4672-9004-E14D90E34E2B}"/>
              </a:ext>
            </a:extLst>
          </p:cNvPr>
          <p:cNvSpPr txBox="1"/>
          <p:nvPr/>
        </p:nvSpPr>
        <p:spPr>
          <a:xfrm>
            <a:off x="4631016" y="2420535"/>
            <a:ext cx="2926080" cy="923330"/>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Train/test supervised machine learning model</a:t>
            </a:r>
          </a:p>
          <a:p>
            <a:r>
              <a:rPr lang="en-US" dirty="0">
                <a:ea typeface="Cambria" panose="02040503050406030204" pitchFamily="18" charset="0"/>
              </a:rPr>
              <a:t>- Support Vector Machine </a:t>
            </a:r>
          </a:p>
        </p:txBody>
      </p:sp>
      <p:sp>
        <p:nvSpPr>
          <p:cNvPr id="7" name="TextBox 6">
            <a:extLst>
              <a:ext uri="{FF2B5EF4-FFF2-40B4-BE49-F238E27FC236}">
                <a16:creationId xmlns:a16="http://schemas.microsoft.com/office/drawing/2014/main" id="{C08C4646-A87E-4323-8715-D532E179417E}"/>
              </a:ext>
            </a:extLst>
          </p:cNvPr>
          <p:cNvSpPr txBox="1"/>
          <p:nvPr/>
        </p:nvSpPr>
        <p:spPr>
          <a:xfrm>
            <a:off x="2605040" y="3831348"/>
            <a:ext cx="2926080" cy="646331"/>
          </a:xfrm>
          <a:prstGeom prst="rect">
            <a:avLst/>
          </a:prstGeom>
          <a:solidFill>
            <a:schemeClr val="accent4">
              <a:lumMod val="60000"/>
              <a:lumOff val="40000"/>
            </a:schemeClr>
          </a:solidFill>
          <a:ln>
            <a:solidFill>
              <a:schemeClr val="tx1"/>
            </a:solidFill>
          </a:ln>
        </p:spPr>
        <p:txBody>
          <a:bodyPr wrap="square" rtlCol="0">
            <a:spAutoFit/>
          </a:bodyPr>
          <a:lstStyle/>
          <a:p>
            <a:r>
              <a:rPr lang="en-US" dirty="0">
                <a:ea typeface="Cambria" panose="02040503050406030204" pitchFamily="18" charset="0"/>
              </a:rPr>
              <a:t>Compare outputs to reference dataset</a:t>
            </a:r>
          </a:p>
        </p:txBody>
      </p:sp>
      <p:sp>
        <p:nvSpPr>
          <p:cNvPr id="8" name="TextBox 7">
            <a:extLst>
              <a:ext uri="{FF2B5EF4-FFF2-40B4-BE49-F238E27FC236}">
                <a16:creationId xmlns:a16="http://schemas.microsoft.com/office/drawing/2014/main" id="{4EEC8BF4-C4CE-424F-AF6E-42194664CC19}"/>
              </a:ext>
            </a:extLst>
          </p:cNvPr>
          <p:cNvSpPr txBox="1"/>
          <p:nvPr/>
        </p:nvSpPr>
        <p:spPr>
          <a:xfrm>
            <a:off x="4624830" y="4747767"/>
            <a:ext cx="2926080" cy="640080"/>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Validate final models using validation dataset</a:t>
            </a:r>
          </a:p>
        </p:txBody>
      </p:sp>
      <p:sp>
        <p:nvSpPr>
          <p:cNvPr id="9" name="TextBox 8">
            <a:extLst>
              <a:ext uri="{FF2B5EF4-FFF2-40B4-BE49-F238E27FC236}">
                <a16:creationId xmlns:a16="http://schemas.microsoft.com/office/drawing/2014/main" id="{B6086DC4-19BD-4C30-9E48-91ACE855AD38}"/>
              </a:ext>
            </a:extLst>
          </p:cNvPr>
          <p:cNvSpPr txBox="1"/>
          <p:nvPr/>
        </p:nvSpPr>
        <p:spPr>
          <a:xfrm>
            <a:off x="4632960" y="5615092"/>
            <a:ext cx="292608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Analyze final model outputs </a:t>
            </a:r>
          </a:p>
        </p:txBody>
      </p:sp>
      <p:sp>
        <p:nvSpPr>
          <p:cNvPr id="10" name="TextBox 9">
            <a:extLst>
              <a:ext uri="{FF2B5EF4-FFF2-40B4-BE49-F238E27FC236}">
                <a16:creationId xmlns:a16="http://schemas.microsoft.com/office/drawing/2014/main" id="{1F1359A0-E332-4E56-8E82-B84AD219F8EE}"/>
              </a:ext>
            </a:extLst>
          </p:cNvPr>
          <p:cNvSpPr txBox="1"/>
          <p:nvPr/>
        </p:nvSpPr>
        <p:spPr>
          <a:xfrm>
            <a:off x="1706880" y="6211669"/>
            <a:ext cx="292608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Write analysis report</a:t>
            </a:r>
          </a:p>
        </p:txBody>
      </p:sp>
      <p:sp>
        <p:nvSpPr>
          <p:cNvPr id="11" name="Rectangle 10">
            <a:extLst>
              <a:ext uri="{FF2B5EF4-FFF2-40B4-BE49-F238E27FC236}">
                <a16:creationId xmlns:a16="http://schemas.microsoft.com/office/drawing/2014/main" id="{F7172812-23D8-4AA0-8E89-032E9841CC5E}"/>
              </a:ext>
            </a:extLst>
          </p:cNvPr>
          <p:cNvSpPr/>
          <p:nvPr/>
        </p:nvSpPr>
        <p:spPr>
          <a:xfrm>
            <a:off x="7572010" y="6111325"/>
            <a:ext cx="3104582" cy="646331"/>
          </a:xfrm>
          <a:prstGeom prst="rect">
            <a:avLst/>
          </a:prstGeom>
          <a:solidFill>
            <a:schemeClr val="accent6">
              <a:lumMod val="60000"/>
              <a:lumOff val="40000"/>
            </a:schemeClr>
          </a:solidFill>
          <a:ln>
            <a:solidFill>
              <a:schemeClr val="tx1"/>
            </a:solidFill>
          </a:ln>
        </p:spPr>
        <p:txBody>
          <a:bodyPr wrap="square">
            <a:spAutoFit/>
          </a:bodyPr>
          <a:lstStyle/>
          <a:p>
            <a:r>
              <a:rPr lang="en-US" dirty="0">
                <a:ea typeface="Cambria" panose="02040503050406030204" pitchFamily="18" charset="0"/>
              </a:rPr>
              <a:t>Select model and finalize proposed workflow</a:t>
            </a:r>
          </a:p>
        </p:txBody>
      </p:sp>
      <p:sp>
        <p:nvSpPr>
          <p:cNvPr id="12" name="Rectangle 11">
            <a:extLst>
              <a:ext uri="{FF2B5EF4-FFF2-40B4-BE49-F238E27FC236}">
                <a16:creationId xmlns:a16="http://schemas.microsoft.com/office/drawing/2014/main" id="{E9153A02-C23C-41C8-BC3F-70F83BA881EE}"/>
              </a:ext>
            </a:extLst>
          </p:cNvPr>
          <p:cNvSpPr/>
          <p:nvPr/>
        </p:nvSpPr>
        <p:spPr>
          <a:xfrm>
            <a:off x="4889239" y="93487"/>
            <a:ext cx="2409634" cy="640080"/>
          </a:xfrm>
          <a:prstGeom prst="rect">
            <a:avLst/>
          </a:prstGeom>
          <a:solidFill>
            <a:schemeClr val="accent2">
              <a:lumMod val="60000"/>
              <a:lumOff val="40000"/>
            </a:schemeClr>
          </a:solidFill>
          <a:ln>
            <a:solidFill>
              <a:schemeClr val="tx1"/>
            </a:solidFill>
          </a:ln>
        </p:spPr>
        <p:txBody>
          <a:bodyPr wrap="square">
            <a:spAutoFit/>
          </a:bodyPr>
          <a:lstStyle/>
          <a:p>
            <a:r>
              <a:rPr lang="en-US" dirty="0">
                <a:ea typeface="Cambria" panose="02040503050406030204" pitchFamily="18" charset="0"/>
              </a:rPr>
              <a:t>Explore imagery and </a:t>
            </a:r>
          </a:p>
          <a:p>
            <a:r>
              <a:rPr lang="en-US" dirty="0">
                <a:ea typeface="Cambria" panose="02040503050406030204" pitchFamily="18" charset="0"/>
              </a:rPr>
              <a:t>select area of interest </a:t>
            </a:r>
          </a:p>
        </p:txBody>
      </p:sp>
      <p:sp>
        <p:nvSpPr>
          <p:cNvPr id="13" name="Rectangle 12">
            <a:extLst>
              <a:ext uri="{FF2B5EF4-FFF2-40B4-BE49-F238E27FC236}">
                <a16:creationId xmlns:a16="http://schemas.microsoft.com/office/drawing/2014/main" id="{B68B9BD8-DCBA-4C43-99A5-27235040BC27}"/>
              </a:ext>
            </a:extLst>
          </p:cNvPr>
          <p:cNvSpPr/>
          <p:nvPr/>
        </p:nvSpPr>
        <p:spPr>
          <a:xfrm>
            <a:off x="2854655" y="912983"/>
            <a:ext cx="2290692" cy="646331"/>
          </a:xfrm>
          <a:prstGeom prst="rect">
            <a:avLst/>
          </a:prstGeom>
          <a:solidFill>
            <a:schemeClr val="accent2">
              <a:lumMod val="60000"/>
              <a:lumOff val="40000"/>
            </a:schemeClr>
          </a:solidFill>
          <a:ln>
            <a:solidFill>
              <a:schemeClr val="tx1"/>
            </a:solidFill>
          </a:ln>
        </p:spPr>
        <p:txBody>
          <a:bodyPr wrap="none">
            <a:spAutoFit/>
          </a:bodyPr>
          <a:lstStyle/>
          <a:p>
            <a:r>
              <a:rPr lang="en-US" dirty="0">
                <a:ea typeface="Cambria" panose="02040503050406030204" pitchFamily="18" charset="0"/>
              </a:rPr>
              <a:t>Calculate spectral and</a:t>
            </a:r>
          </a:p>
          <a:p>
            <a:r>
              <a:rPr lang="en-US" dirty="0">
                <a:ea typeface="Cambria" panose="02040503050406030204" pitchFamily="18" charset="0"/>
              </a:rPr>
              <a:t> morphological indices</a:t>
            </a:r>
          </a:p>
        </p:txBody>
      </p:sp>
      <p:sp>
        <p:nvSpPr>
          <p:cNvPr id="14" name="Rectangle 13">
            <a:extLst>
              <a:ext uri="{FF2B5EF4-FFF2-40B4-BE49-F238E27FC236}">
                <a16:creationId xmlns:a16="http://schemas.microsoft.com/office/drawing/2014/main" id="{67432B0D-A10C-4A86-88AE-D653BB6AF9DB}"/>
              </a:ext>
            </a:extLst>
          </p:cNvPr>
          <p:cNvSpPr/>
          <p:nvPr/>
        </p:nvSpPr>
        <p:spPr>
          <a:xfrm>
            <a:off x="6373424" y="3772481"/>
            <a:ext cx="2750877" cy="646331"/>
          </a:xfrm>
          <a:prstGeom prst="rect">
            <a:avLst/>
          </a:prstGeom>
          <a:solidFill>
            <a:schemeClr val="accent4">
              <a:lumMod val="60000"/>
              <a:lumOff val="40000"/>
            </a:schemeClr>
          </a:solidFill>
          <a:ln>
            <a:solidFill>
              <a:schemeClr val="tx1"/>
            </a:solidFill>
          </a:ln>
        </p:spPr>
        <p:txBody>
          <a:bodyPr wrap="square">
            <a:spAutoFit/>
          </a:bodyPr>
          <a:lstStyle/>
          <a:p>
            <a:r>
              <a:rPr lang="en-US" dirty="0">
                <a:ea typeface="Cambria" panose="02040503050406030204" pitchFamily="18" charset="0"/>
              </a:rPr>
              <a:t>Iterate to improve models where possible</a:t>
            </a:r>
          </a:p>
        </p:txBody>
      </p:sp>
      <p:cxnSp>
        <p:nvCxnSpPr>
          <p:cNvPr id="17" name="Straight Arrow Connector 16">
            <a:extLst>
              <a:ext uri="{FF2B5EF4-FFF2-40B4-BE49-F238E27FC236}">
                <a16:creationId xmlns:a16="http://schemas.microsoft.com/office/drawing/2014/main" id="{92558A1B-8E92-423C-96EF-F98B5C09EDB1}"/>
              </a:ext>
            </a:extLst>
          </p:cNvPr>
          <p:cNvCxnSpPr>
            <a:cxnSpLocks/>
            <a:endCxn id="13" idx="0"/>
          </p:cNvCxnSpPr>
          <p:nvPr/>
        </p:nvCxnSpPr>
        <p:spPr>
          <a:xfrm flipH="1">
            <a:off x="4000001" y="737561"/>
            <a:ext cx="2094056" cy="17542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1564FFF0-138F-4762-9D62-A3963722B1D1}"/>
              </a:ext>
            </a:extLst>
          </p:cNvPr>
          <p:cNvCxnSpPr>
            <a:cxnSpLocks/>
            <a:stCxn id="12" idx="2"/>
            <a:endCxn id="2" idx="0"/>
          </p:cNvCxnSpPr>
          <p:nvPr/>
        </p:nvCxnSpPr>
        <p:spPr>
          <a:xfrm>
            <a:off x="6094056" y="733567"/>
            <a:ext cx="2528294" cy="17764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89D7ED34-4265-47AD-B33D-0AB2B76F2F67}"/>
              </a:ext>
            </a:extLst>
          </p:cNvPr>
          <p:cNvCxnSpPr>
            <a:cxnSpLocks/>
            <a:stCxn id="12" idx="2"/>
            <a:endCxn id="6" idx="0"/>
          </p:cNvCxnSpPr>
          <p:nvPr/>
        </p:nvCxnSpPr>
        <p:spPr>
          <a:xfrm>
            <a:off x="6094056" y="733567"/>
            <a:ext cx="0" cy="1686968"/>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1" name="Connector: Elbow 40">
            <a:extLst>
              <a:ext uri="{FF2B5EF4-FFF2-40B4-BE49-F238E27FC236}">
                <a16:creationId xmlns:a16="http://schemas.microsoft.com/office/drawing/2014/main" id="{7800BF3D-2F08-4D5D-9491-5E9C66D48E1F}"/>
              </a:ext>
            </a:extLst>
          </p:cNvPr>
          <p:cNvCxnSpPr>
            <a:cxnSpLocks/>
            <a:stCxn id="7" idx="0"/>
            <a:endCxn id="14" idx="0"/>
          </p:cNvCxnSpPr>
          <p:nvPr/>
        </p:nvCxnSpPr>
        <p:spPr>
          <a:xfrm rot="5400000" flipH="1" flipV="1">
            <a:off x="5879038" y="1961524"/>
            <a:ext cx="58867" cy="3680783"/>
          </a:xfrm>
          <a:prstGeom prst="bentConnector3">
            <a:avLst>
              <a:gd name="adj1" fmla="val 488333"/>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2" name="Connector: Elbow 61">
            <a:extLst>
              <a:ext uri="{FF2B5EF4-FFF2-40B4-BE49-F238E27FC236}">
                <a16:creationId xmlns:a16="http://schemas.microsoft.com/office/drawing/2014/main" id="{3C3DAF2D-834B-4C27-8468-71D51E7F311D}"/>
              </a:ext>
            </a:extLst>
          </p:cNvPr>
          <p:cNvCxnSpPr>
            <a:cxnSpLocks/>
            <a:stCxn id="4" idx="0"/>
          </p:cNvCxnSpPr>
          <p:nvPr/>
        </p:nvCxnSpPr>
        <p:spPr>
          <a:xfrm rot="16200000" flipH="1">
            <a:off x="4209770" y="550811"/>
            <a:ext cx="5514" cy="3750686"/>
          </a:xfrm>
          <a:prstGeom prst="bentConnector4">
            <a:avLst>
              <a:gd name="adj1" fmla="val -9157236"/>
              <a:gd name="adj2" fmla="val 100179"/>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0B72FA6F-4C11-46A8-BB44-9CEA6B7EBC4B}"/>
              </a:ext>
            </a:extLst>
          </p:cNvPr>
          <p:cNvCxnSpPr>
            <a:cxnSpLocks/>
            <a:stCxn id="13" idx="2"/>
          </p:cNvCxnSpPr>
          <p:nvPr/>
        </p:nvCxnSpPr>
        <p:spPr>
          <a:xfrm>
            <a:off x="4000001" y="1559314"/>
            <a:ext cx="0" cy="360438"/>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0" name="Connector: Elbow 79">
            <a:extLst>
              <a:ext uri="{FF2B5EF4-FFF2-40B4-BE49-F238E27FC236}">
                <a16:creationId xmlns:a16="http://schemas.microsoft.com/office/drawing/2014/main" id="{55D421C7-DA12-408E-8BB7-1ECC7836722A}"/>
              </a:ext>
            </a:extLst>
          </p:cNvPr>
          <p:cNvCxnSpPr>
            <a:cxnSpLocks/>
            <a:stCxn id="4" idx="0"/>
          </p:cNvCxnSpPr>
          <p:nvPr/>
        </p:nvCxnSpPr>
        <p:spPr>
          <a:xfrm rot="16200000" flipH="1">
            <a:off x="6054081" y="-1293500"/>
            <a:ext cx="6542" cy="7440336"/>
          </a:xfrm>
          <a:prstGeom prst="bentConnector4">
            <a:avLst>
              <a:gd name="adj1" fmla="val -3494344"/>
              <a:gd name="adj2" fmla="val 99979"/>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89" name="Straight Connector 88">
            <a:extLst>
              <a:ext uri="{FF2B5EF4-FFF2-40B4-BE49-F238E27FC236}">
                <a16:creationId xmlns:a16="http://schemas.microsoft.com/office/drawing/2014/main" id="{B0E2926B-DF37-4769-9512-A28FACABC1B3}"/>
              </a:ext>
            </a:extLst>
          </p:cNvPr>
          <p:cNvCxnSpPr>
            <a:cxnSpLocks/>
          </p:cNvCxnSpPr>
          <p:nvPr/>
        </p:nvCxnSpPr>
        <p:spPr>
          <a:xfrm>
            <a:off x="8472787" y="1834537"/>
            <a:ext cx="0" cy="356004"/>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95" name="Straight Connector 94">
            <a:extLst>
              <a:ext uri="{FF2B5EF4-FFF2-40B4-BE49-F238E27FC236}">
                <a16:creationId xmlns:a16="http://schemas.microsoft.com/office/drawing/2014/main" id="{EE574D76-F8D4-4E7F-943F-DBDB656B09CF}"/>
              </a:ext>
            </a:extLst>
          </p:cNvPr>
          <p:cNvCxnSpPr>
            <a:cxnSpLocks/>
            <a:stCxn id="6" idx="2"/>
          </p:cNvCxnSpPr>
          <p:nvPr/>
        </p:nvCxnSpPr>
        <p:spPr>
          <a:xfrm>
            <a:off x="6094056" y="3343865"/>
            <a:ext cx="1943" cy="205501"/>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F0F53113-36A2-4A59-B404-5021D8C7823F}"/>
              </a:ext>
            </a:extLst>
          </p:cNvPr>
          <p:cNvCxnSpPr>
            <a:cxnSpLocks/>
            <a:stCxn id="8" idx="2"/>
            <a:endCxn id="9" idx="0"/>
          </p:cNvCxnSpPr>
          <p:nvPr/>
        </p:nvCxnSpPr>
        <p:spPr>
          <a:xfrm>
            <a:off x="6087870" y="5387847"/>
            <a:ext cx="8130" cy="227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FAFECEE-6438-4E73-ACE3-DE0BB01961ED}"/>
              </a:ext>
            </a:extLst>
          </p:cNvPr>
          <p:cNvCxnSpPr>
            <a:cxnSpLocks/>
            <a:stCxn id="7" idx="2"/>
            <a:endCxn id="8" idx="0"/>
          </p:cNvCxnSpPr>
          <p:nvPr/>
        </p:nvCxnSpPr>
        <p:spPr>
          <a:xfrm>
            <a:off x="4068080" y="4477679"/>
            <a:ext cx="2019790" cy="270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0501AD5-23D9-467B-8BA4-7E3D02184B7C}"/>
              </a:ext>
            </a:extLst>
          </p:cNvPr>
          <p:cNvCxnSpPr>
            <a:cxnSpLocks/>
            <a:stCxn id="9" idx="2"/>
            <a:endCxn id="11" idx="0"/>
          </p:cNvCxnSpPr>
          <p:nvPr/>
        </p:nvCxnSpPr>
        <p:spPr>
          <a:xfrm>
            <a:off x="6096000" y="5984424"/>
            <a:ext cx="3028301" cy="126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00DDBCC-9228-4D4D-8CE0-4A0D66A76DC5}"/>
              </a:ext>
            </a:extLst>
          </p:cNvPr>
          <p:cNvCxnSpPr>
            <a:cxnSpLocks/>
            <a:stCxn id="9" idx="2"/>
            <a:endCxn id="10" idx="0"/>
          </p:cNvCxnSpPr>
          <p:nvPr/>
        </p:nvCxnSpPr>
        <p:spPr>
          <a:xfrm flipH="1">
            <a:off x="3169920" y="5984424"/>
            <a:ext cx="2926080" cy="227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98B8636-BDDD-408B-A512-63F33A8A0821}"/>
              </a:ext>
            </a:extLst>
          </p:cNvPr>
          <p:cNvCxnSpPr>
            <a:cxnSpLocks/>
            <a:endCxn id="8" idx="0"/>
          </p:cNvCxnSpPr>
          <p:nvPr/>
        </p:nvCxnSpPr>
        <p:spPr>
          <a:xfrm flipH="1">
            <a:off x="6087870" y="4428370"/>
            <a:ext cx="2126268" cy="319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DC0B3E4-B352-40C3-9607-9F0A100275FB}"/>
              </a:ext>
            </a:extLst>
          </p:cNvPr>
          <p:cNvCxnSpPr>
            <a:cxnSpLocks/>
          </p:cNvCxnSpPr>
          <p:nvPr/>
        </p:nvCxnSpPr>
        <p:spPr>
          <a:xfrm flipV="1">
            <a:off x="3808354" y="3448066"/>
            <a:ext cx="4583422" cy="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1911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A03F-0B7E-4DBF-AC83-1960E8BBA174}"/>
              </a:ext>
            </a:extLst>
          </p:cNvPr>
          <p:cNvSpPr>
            <a:spLocks noGrp="1"/>
          </p:cNvSpPr>
          <p:nvPr>
            <p:ph type="title"/>
          </p:nvPr>
        </p:nvSpPr>
        <p:spPr/>
        <p:txBody>
          <a:bodyPr/>
          <a:lstStyle/>
          <a:p>
            <a:r>
              <a:rPr lang="en-US" dirty="0"/>
              <a:t>Validation Process</a:t>
            </a:r>
          </a:p>
        </p:txBody>
      </p:sp>
      <p:sp>
        <p:nvSpPr>
          <p:cNvPr id="3" name="Content Placeholder 2">
            <a:extLst>
              <a:ext uri="{FF2B5EF4-FFF2-40B4-BE49-F238E27FC236}">
                <a16:creationId xmlns:a16="http://schemas.microsoft.com/office/drawing/2014/main" id="{5E071E88-DAEB-45C8-A988-60FF82D0A42D}"/>
              </a:ext>
            </a:extLst>
          </p:cNvPr>
          <p:cNvSpPr>
            <a:spLocks noGrp="1"/>
          </p:cNvSpPr>
          <p:nvPr>
            <p:ph idx="1"/>
          </p:nvPr>
        </p:nvSpPr>
        <p:spPr/>
        <p:txBody>
          <a:bodyPr>
            <a:normAutofit/>
          </a:bodyPr>
          <a:lstStyle/>
          <a:p>
            <a:r>
              <a:rPr lang="en-US" dirty="0"/>
              <a:t>For the development of the SVM map, the reference data set was divided:</a:t>
            </a:r>
          </a:p>
          <a:p>
            <a:pPr lvl="1"/>
            <a:r>
              <a:rPr lang="en-US" dirty="0"/>
              <a:t>60% for training and testing</a:t>
            </a:r>
          </a:p>
          <a:p>
            <a:pPr lvl="2"/>
            <a:r>
              <a:rPr lang="en-US" dirty="0"/>
              <a:t>40% for testing </a:t>
            </a:r>
          </a:p>
          <a:p>
            <a:pPr lvl="2"/>
            <a:r>
              <a:rPr lang="en-US" dirty="0"/>
              <a:t>60% for training</a:t>
            </a:r>
          </a:p>
          <a:p>
            <a:pPr lvl="1"/>
            <a:r>
              <a:rPr lang="en-US" dirty="0"/>
              <a:t>40% for external validation</a:t>
            </a:r>
          </a:p>
          <a:p>
            <a:pPr lvl="1"/>
            <a:r>
              <a:rPr lang="en-US" dirty="0"/>
              <a:t>SVM map was created based the entire image</a:t>
            </a:r>
          </a:p>
          <a:p>
            <a:r>
              <a:rPr lang="en-US" dirty="0"/>
              <a:t>The </a:t>
            </a:r>
            <a:r>
              <a:rPr lang="en-US" dirty="0" err="1"/>
              <a:t>Kmeans</a:t>
            </a:r>
            <a:r>
              <a:rPr lang="en-US" dirty="0"/>
              <a:t> and thresholding maps were created based on the entire image.</a:t>
            </a:r>
          </a:p>
          <a:p>
            <a:pPr lvl="1"/>
            <a:r>
              <a:rPr lang="en-US" dirty="0"/>
              <a:t>Accuracy scores were calculated for the 60% training/testing dataset, the 40% external dataset and the entire reference dataset.</a:t>
            </a:r>
          </a:p>
        </p:txBody>
      </p:sp>
    </p:spTree>
    <p:extLst>
      <p:ext uri="{BB962C8B-B14F-4D97-AF65-F5344CB8AC3E}">
        <p14:creationId xmlns:p14="http://schemas.microsoft.com/office/powerpoint/2010/main" val="4059087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F4C8-3D04-4CC1-8AC3-FA4D17BA146D}"/>
              </a:ext>
            </a:extLst>
          </p:cNvPr>
          <p:cNvSpPr>
            <a:spLocks noGrp="1"/>
          </p:cNvSpPr>
          <p:nvPr>
            <p:ph type="title"/>
          </p:nvPr>
        </p:nvSpPr>
        <p:spPr>
          <a:xfrm>
            <a:off x="648929" y="629266"/>
            <a:ext cx="3651467" cy="1676603"/>
          </a:xfrm>
        </p:spPr>
        <p:txBody>
          <a:bodyPr>
            <a:normAutofit/>
          </a:bodyPr>
          <a:lstStyle/>
          <a:p>
            <a:r>
              <a:rPr lang="en-US" dirty="0"/>
              <a:t>Cloud to Street Abidjan Map</a:t>
            </a:r>
          </a:p>
        </p:txBody>
      </p:sp>
      <p:sp>
        <p:nvSpPr>
          <p:cNvPr id="3" name="Content Placeholder 2">
            <a:extLst>
              <a:ext uri="{FF2B5EF4-FFF2-40B4-BE49-F238E27FC236}">
                <a16:creationId xmlns:a16="http://schemas.microsoft.com/office/drawing/2014/main" id="{3380F28B-E622-4088-85BA-AABF9304CCAA}"/>
              </a:ext>
            </a:extLst>
          </p:cNvPr>
          <p:cNvSpPr>
            <a:spLocks noGrp="1"/>
          </p:cNvSpPr>
          <p:nvPr>
            <p:ph idx="1"/>
          </p:nvPr>
        </p:nvSpPr>
        <p:spPr>
          <a:xfrm>
            <a:off x="648931" y="2438400"/>
            <a:ext cx="3651466" cy="3785419"/>
          </a:xfrm>
        </p:spPr>
        <p:txBody>
          <a:bodyPr>
            <a:normAutofit/>
          </a:bodyPr>
          <a:lstStyle/>
          <a:p>
            <a:r>
              <a:rPr lang="en-US" sz="1800" dirty="0"/>
              <a:t>Include algorithm</a:t>
            </a:r>
          </a:p>
          <a:p>
            <a:endParaRPr lang="en-US" sz="1800" dirty="0"/>
          </a:p>
        </p:txBody>
      </p:sp>
      <p:pic>
        <p:nvPicPr>
          <p:cNvPr id="4" name="Picture 3">
            <a:extLst>
              <a:ext uri="{FF2B5EF4-FFF2-40B4-BE49-F238E27FC236}">
                <a16:creationId xmlns:a16="http://schemas.microsoft.com/office/drawing/2014/main" id="{3C33B396-A7D1-4E45-9AFE-48150B4CAAEE}"/>
              </a:ext>
            </a:extLst>
          </p:cNvPr>
          <p:cNvPicPr>
            <a:picLocks noChangeAspect="1"/>
          </p:cNvPicPr>
          <p:nvPr/>
        </p:nvPicPr>
        <p:blipFill rotWithShape="1">
          <a:blip r:embed="rId2"/>
          <a:srcRect l="14737" r="3212" b="-2"/>
          <a:stretch/>
        </p:blipFill>
        <p:spPr>
          <a:xfrm>
            <a:off x="4639056" y="10"/>
            <a:ext cx="7552944" cy="6857990"/>
          </a:xfrm>
          <a:prstGeom prst="rect">
            <a:avLst/>
          </a:prstGeom>
          <a:effectLst/>
        </p:spPr>
      </p:pic>
    </p:spTree>
    <p:extLst>
      <p:ext uri="{BB962C8B-B14F-4D97-AF65-F5344CB8AC3E}">
        <p14:creationId xmlns:p14="http://schemas.microsoft.com/office/powerpoint/2010/main" val="262762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2274</Words>
  <Application>Microsoft Office PowerPoint</Application>
  <PresentationFormat>Widescreen</PresentationFormat>
  <Paragraphs>356</Paragraphs>
  <Slides>40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Arial Unicode MS</vt:lpstr>
      <vt:lpstr>Calibri</vt:lpstr>
      <vt:lpstr>Calibri Light</vt:lpstr>
      <vt:lpstr>Cambria</vt:lpstr>
      <vt:lpstr>Office Theme</vt:lpstr>
      <vt:lpstr>Improving urban flood detection  Project Update</vt:lpstr>
      <vt:lpstr>Our urban world</vt:lpstr>
      <vt:lpstr>Cloud to Street</vt:lpstr>
      <vt:lpstr>Urban flood map challenges</vt:lpstr>
      <vt:lpstr>Current flood map issues</vt:lpstr>
      <vt:lpstr>Project goals</vt:lpstr>
      <vt:lpstr>PowerPoint Presentation</vt:lpstr>
      <vt:lpstr>Validation Process</vt:lpstr>
      <vt:lpstr>Cloud to Street Abidjan Map</vt:lpstr>
      <vt:lpstr>Cloud to Street – All Reference Data (shadow, flood, other)</vt:lpstr>
      <vt:lpstr>Cloud to Street – Flood Only (flood, other)</vt:lpstr>
      <vt:lpstr>(Delete) Thresholding Result</vt:lpstr>
      <vt:lpstr>New Thresholding Result</vt:lpstr>
      <vt:lpstr>Thresholding Challenges/Questions</vt:lpstr>
      <vt:lpstr>Threshold Map  Accuracy Scores and Confusion Matrices </vt:lpstr>
      <vt:lpstr>Support Vector Machine (SVM)</vt:lpstr>
      <vt:lpstr>SVM Sensitivity Analysis</vt:lpstr>
      <vt:lpstr>New SVM  Resulting Map</vt:lpstr>
      <vt:lpstr>SVM Map  Accuracy Scores and Confusion Matrices</vt:lpstr>
      <vt:lpstr>Random Forest Resulting Map</vt:lpstr>
      <vt:lpstr>Random Forest Map  Accuracy Scores and Confusion Matrices</vt:lpstr>
      <vt:lpstr>SVM Challenges/Questions</vt:lpstr>
      <vt:lpstr>K-means Result</vt:lpstr>
      <vt:lpstr>Water and shadow in overlapping clusters</vt:lpstr>
      <vt:lpstr>New k-means Result</vt:lpstr>
      <vt:lpstr>k-means Map Accuracy Scores and Confusion Matrices</vt:lpstr>
      <vt:lpstr>Labeled k-means</vt:lpstr>
      <vt:lpstr>Labeled k-means Map  Accuracy Scores and Confusion Matrices </vt:lpstr>
      <vt:lpstr>k-means Sensitivity Analysis</vt:lpstr>
      <vt:lpstr>k-means Notes</vt:lpstr>
      <vt:lpstr>Challenges/Questions</vt:lpstr>
      <vt:lpstr>Remaining Tasks</vt:lpstr>
      <vt:lpstr>Future Work </vt:lpstr>
      <vt:lpstr>Steps needed </vt:lpstr>
      <vt:lpstr>Questions?</vt:lpstr>
      <vt:lpstr>PowerPoint Presentation</vt:lpstr>
      <vt:lpstr>Combining Building Shadow Mask and K-means</vt:lpstr>
      <vt:lpstr>Abidjan, Cote D’Ivoire</vt:lpstr>
      <vt:lpstr>Unique algorithms for each image</vt:lpstr>
      <vt:lpstr>Current flood map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urban flood detection  Project Update</dc:title>
  <dc:creator>katy</dc:creator>
  <cp:lastModifiedBy>katy</cp:lastModifiedBy>
  <cp:revision>2</cp:revision>
  <dcterms:created xsi:type="dcterms:W3CDTF">2019-04-19T17:12:34Z</dcterms:created>
  <dcterms:modified xsi:type="dcterms:W3CDTF">2019-04-22T21:37:52Z</dcterms:modified>
</cp:coreProperties>
</file>